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Override PartName="/ppt/notesSlides/notesSlide18.xml" ContentType="application/vnd.openxmlformats-officedocument.presentationml.notesSl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4"/>
  </p:notesMasterIdLst>
  <p:handoutMasterIdLst>
    <p:handoutMasterId r:id="rId25"/>
  </p:handoutMasterIdLst>
  <p:sldIdLst>
    <p:sldId id="464" r:id="rId2"/>
    <p:sldId id="770" r:id="rId3"/>
    <p:sldId id="728" r:id="rId4"/>
    <p:sldId id="729" r:id="rId5"/>
    <p:sldId id="736" r:id="rId6"/>
    <p:sldId id="746" r:id="rId7"/>
    <p:sldId id="741" r:id="rId8"/>
    <p:sldId id="747" r:id="rId9"/>
    <p:sldId id="831" r:id="rId10"/>
    <p:sldId id="832" r:id="rId11"/>
    <p:sldId id="833" r:id="rId12"/>
    <p:sldId id="834" r:id="rId13"/>
    <p:sldId id="835" r:id="rId14"/>
    <p:sldId id="836" r:id="rId15"/>
    <p:sldId id="837" r:id="rId16"/>
    <p:sldId id="714" r:id="rId17"/>
    <p:sldId id="731" r:id="rId18"/>
    <p:sldId id="844" r:id="rId19"/>
    <p:sldId id="845" r:id="rId20"/>
    <p:sldId id="846" r:id="rId21"/>
    <p:sldId id="847" r:id="rId22"/>
    <p:sldId id="848" r:id="rId23"/>
  </p:sldIdLst>
  <p:sldSz cx="9906000" cy="6858000" type="A4"/>
  <p:notesSz cx="6797675" cy="987425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harlesworth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harlesworth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harlesworth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harlesworth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harlesworth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harlesworth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harlesworth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harlesworth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harlesworth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36699"/>
    <a:srgbClr val="666633"/>
    <a:srgbClr val="660066"/>
    <a:srgbClr val="CC3399"/>
    <a:srgbClr val="000000"/>
    <a:srgbClr val="003300"/>
    <a:srgbClr val="005000"/>
    <a:srgbClr val="6699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86" autoAdjust="0"/>
    <p:restoredTop sz="41636" autoAdjust="0"/>
  </p:normalViewPr>
  <p:slideViewPr>
    <p:cSldViewPr>
      <p:cViewPr>
        <p:scale>
          <a:sx n="90" d="100"/>
          <a:sy n="90" d="100"/>
        </p:scale>
        <p:origin x="-2484" y="-690"/>
      </p:cViewPr>
      <p:guideLst>
        <p:guide orient="horz" pos="543"/>
        <p:guide pos="198"/>
        <p:guide pos="297"/>
        <p:guide pos="602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68"/>
    </p:cViewPr>
  </p:sorterViewPr>
  <p:notesViewPr>
    <p:cSldViewPr>
      <p:cViewPr varScale="1">
        <p:scale>
          <a:sx n="49" d="100"/>
          <a:sy n="49" d="100"/>
        </p:scale>
        <p:origin x="-1944" y="-90"/>
      </p:cViewPr>
      <p:guideLst>
        <p:guide orient="horz" pos="3111"/>
        <p:guide pos="21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1" tIns="46090" rIns="92181" bIns="4609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harlesworth" pitchFamily="82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1" tIns="46090" rIns="92181" bIns="4609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harlesworth" pitchFamily="82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4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1" tIns="46090" rIns="92181" bIns="4609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harlesworth" pitchFamily="82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4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1" tIns="46090" rIns="92181" bIns="4609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harlesworth" pitchFamily="82" charset="0"/>
                <a:cs typeface="+mn-cs"/>
              </a:defRPr>
            </a:lvl1pPr>
          </a:lstStyle>
          <a:p>
            <a:pPr>
              <a:defRPr/>
            </a:pPr>
            <a:fld id="{10350791-D3B0-4CA7-9AA6-42B78CA10B5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1" tIns="46090" rIns="92181" bIns="4609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harlesworth" pitchFamily="82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1" tIns="46090" rIns="92181" bIns="4609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harlesworth" pitchFamily="82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5488" y="741363"/>
            <a:ext cx="534670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89475"/>
            <a:ext cx="5438775" cy="444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1" tIns="46090" rIns="92181" bIns="460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1" tIns="46090" rIns="92181" bIns="4609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harlesworth" pitchFamily="82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1" tIns="46090" rIns="92181" bIns="4609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harlesworth" pitchFamily="82" charset="0"/>
                <a:cs typeface="+mn-cs"/>
              </a:defRPr>
            </a:lvl1pPr>
          </a:lstStyle>
          <a:p>
            <a:pPr>
              <a:defRPr/>
            </a:pPr>
            <a:fld id="{6486A6FA-546D-4168-AE5F-D834E38C370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harlesworth" pitchFamily="8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harlesworth" pitchFamily="8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harlesworth" pitchFamily="8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harlesworth" pitchFamily="8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harlesworth" pitchFamily="8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29955B-804E-43DB-8E4D-21DD62A0FF0D}" type="slidenum">
              <a:rPr lang="es-ES" smtClean="0">
                <a:latin typeface="Charlesworth"/>
              </a:rPr>
              <a:pPr>
                <a:defRPr/>
              </a:pPr>
              <a:t>1</a:t>
            </a:fld>
            <a:endParaRPr lang="es-ES" smtClean="0">
              <a:latin typeface="Charlesworth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689475"/>
            <a:ext cx="4981575" cy="4445000"/>
          </a:xfrm>
          <a:noFill/>
          <a:ln/>
        </p:spPr>
        <p:txBody>
          <a:bodyPr/>
          <a:lstStyle/>
          <a:p>
            <a:pPr eaLnBrk="1" hangingPunct="1"/>
            <a:endParaRPr lang="ca-ES" smtClean="0">
              <a:latin typeface="Charlesworth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1 Marcador de imagen de diapositiva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5842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a-ES" smtClean="0">
              <a:latin typeface="Charlesworth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C322537-492D-4586-AB75-3C2D301754FE}" type="slidenum">
              <a:rPr lang="es-ES" smtClean="0"/>
              <a:pPr>
                <a:defRPr/>
              </a:pPr>
              <a:t>10</a:t>
            </a:fld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1 Marcador de imagen de diapositiva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7890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a-ES" smtClean="0">
              <a:latin typeface="Charlesworth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F3AA0EA-7515-487C-9EBE-FB16075929BD}" type="slidenum">
              <a:rPr lang="es-ES" smtClean="0"/>
              <a:pPr>
                <a:defRPr/>
              </a:pPr>
              <a:t>11</a:t>
            </a:fld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1 Marcador de imagen de diapositiva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9938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a-ES" smtClean="0">
              <a:latin typeface="Charlesworth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AF3C0FC-8753-4E26-AAB4-B75D2E5ABCBD}" type="slidenum">
              <a:rPr lang="es-ES" smtClean="0"/>
              <a:pPr>
                <a:defRPr/>
              </a:pPr>
              <a:t>12</a:t>
            </a:fld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1 Marcador de imagen de diapositiva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1986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a-ES" smtClean="0">
              <a:latin typeface="Charlesworth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BBBD0B5-B411-4B56-9340-D6A7109A751D}" type="slidenum">
              <a:rPr lang="es-ES" smtClean="0"/>
              <a:pPr>
                <a:defRPr/>
              </a:pPr>
              <a:t>13</a:t>
            </a:fld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1 Marcador de imagen de diapositiva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4034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a-ES" smtClean="0">
              <a:latin typeface="Charlesworth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87FFB9F-B934-4CD8-B2F1-1C23FF38652F}" type="slidenum">
              <a:rPr lang="es-ES" smtClean="0"/>
              <a:pPr>
                <a:defRPr/>
              </a:pPr>
              <a:t>14</a:t>
            </a:fld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1 Marcador de imagen de diapositiva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6082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a-ES" smtClean="0">
              <a:latin typeface="Charlesworth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EFAE24-C282-4D90-A1B4-436A70B29CE9}" type="slidenum">
              <a:rPr lang="es-ES" smtClean="0"/>
              <a:pPr>
                <a:defRPr/>
              </a:pPr>
              <a:t>15</a:t>
            </a:fld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1 Marcador de imagen de diapositiva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8130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a-ES" smtClean="0">
              <a:latin typeface="Charlesworth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68B4D2-9409-4C80-8463-09386020AC63}" type="slidenum">
              <a:rPr lang="es-ES" smtClean="0"/>
              <a:pPr>
                <a:defRPr/>
              </a:pPr>
              <a:t>16</a:t>
            </a:fld>
            <a:endParaRPr lang="es-E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1 Marcador de imagen de diapositiva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0178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a-ES" smtClean="0">
              <a:latin typeface="Charlesworth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BD81BD-DE8C-46DA-9CC6-50155990847F}" type="slidenum">
              <a:rPr lang="es-ES" smtClean="0"/>
              <a:pPr>
                <a:defRPr/>
              </a:pPr>
              <a:t>17</a:t>
            </a:fld>
            <a:endParaRPr lang="es-E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1 Marcador de imagen de diapositiva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2226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a-ES" smtClean="0">
              <a:latin typeface="Charlesworth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825C9B-039D-47E9-A494-D3D631175EE7}" type="slidenum">
              <a:rPr lang="es-ES" smtClean="0"/>
              <a:pPr>
                <a:defRPr/>
              </a:pPr>
              <a:t>18</a:t>
            </a:fld>
            <a:endParaRPr lang="es-E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1 Marcador de imagen de diapositiva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4274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a-ES" smtClean="0">
              <a:latin typeface="Charlesworth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F3D937-2F48-4B6B-B5B6-8F240B8F64DE}" type="slidenum">
              <a:rPr lang="es-ES" smtClean="0"/>
              <a:pPr>
                <a:defRPr/>
              </a:pPr>
              <a:t>19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1 Marcador de imagen de diapositiva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a-ES" smtClean="0">
              <a:latin typeface="Charlesworth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8EBAEC5-C9FF-4A8F-A2A9-36E4ED4E2C9A}" type="slidenum">
              <a:rPr lang="es-ES" smtClean="0"/>
              <a:pPr>
                <a:defRPr/>
              </a:pPr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1 Marcador de imagen de diapositiva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6322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a-ES" smtClean="0">
              <a:latin typeface="Charlesworth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FF2F98B-D0B7-4025-84DA-A28D60529F27}" type="slidenum">
              <a:rPr lang="es-ES" smtClean="0"/>
              <a:pPr>
                <a:defRPr/>
              </a:pPr>
              <a:t>20</a:t>
            </a:fld>
            <a:endParaRPr lang="es-E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1 Marcador de imagen de diapositiva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8370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a-ES" smtClean="0">
              <a:latin typeface="Charlesworth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DD976CC-1CE7-4485-9036-4FD5813860D6}" type="slidenum">
              <a:rPr lang="es-ES" smtClean="0"/>
              <a:pPr>
                <a:defRPr/>
              </a:pPr>
              <a:t>21</a:t>
            </a:fld>
            <a:endParaRPr lang="es-E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1 Marcador de imagen de diapositiva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0418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a-ES" smtClean="0">
              <a:latin typeface="Charlesworth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39B146F-444C-4A62-90A7-EEB26B2491DB}" type="slidenum">
              <a:rPr lang="es-ES" smtClean="0"/>
              <a:pPr>
                <a:defRPr/>
              </a:pPr>
              <a:t>22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1 Marcador de imagen de diapositiva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1506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a-ES" smtClean="0">
              <a:latin typeface="Charlesworth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7B60D64-BB86-4B49-B0CC-A2BCBC1838A3}" type="slidenum">
              <a:rPr lang="es-ES" smtClean="0"/>
              <a:pPr>
                <a:defRPr/>
              </a:pPr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1 Marcador de imagen de diapositiva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3554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a-ES" smtClean="0">
              <a:latin typeface="Charlesworth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EF89A07-454D-475D-A4E2-C1E928C24B67}" type="slidenum">
              <a:rPr lang="es-ES" smtClean="0"/>
              <a:pPr>
                <a:defRPr/>
              </a:pPr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1 Marcador de imagen de diapositiva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5602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a-ES" smtClean="0">
              <a:latin typeface="Charlesworth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7C1DD7A-BE28-40F5-B50E-D1A3D02D0653}" type="slidenum">
              <a:rPr lang="es-ES" smtClean="0"/>
              <a:pPr>
                <a:defRPr/>
              </a:pPr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1 Marcador de imagen de diapositiva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7650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a-ES" smtClean="0">
              <a:latin typeface="Charlesworth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D144370-33FD-4769-98D1-479CF10208D2}" type="slidenum">
              <a:rPr lang="es-ES" smtClean="0"/>
              <a:pPr>
                <a:defRPr/>
              </a:pPr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1 Marcador de imagen de diapositiva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9698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a-ES" smtClean="0">
              <a:latin typeface="Charlesworth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7254C1-93DB-441F-B2C4-177624A52245}" type="slidenum">
              <a:rPr lang="es-ES" smtClean="0"/>
              <a:pPr>
                <a:defRPr/>
              </a:pPr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1 Marcador de imagen de diapositiva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1746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a-ES" smtClean="0">
              <a:latin typeface="Charlesworth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6213B59-0B9E-47AF-BCDB-3AE1BB75CA57}" type="slidenum">
              <a:rPr lang="es-ES" smtClean="0"/>
              <a:pPr>
                <a:defRPr/>
              </a:pPr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1 Marcador de imagen de diapositiva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3794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a-ES" smtClean="0">
              <a:latin typeface="Charlesworth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0A3169-23E9-4730-BEBB-69346A88A533}" type="slidenum">
              <a:rPr lang="es-ES" smtClean="0"/>
              <a:pPr>
                <a:defRPr/>
              </a:pPr>
              <a:t>9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 userDrawn="1"/>
        </p:nvSpPr>
        <p:spPr bwMode="auto">
          <a:xfrm>
            <a:off x="0" y="904875"/>
            <a:ext cx="9906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>
              <a:latin typeface="Charlesworth" pitchFamily="82" charset="0"/>
              <a:cs typeface="+mn-cs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 userDrawn="1"/>
        </p:nvSpPr>
        <p:spPr bwMode="auto">
          <a:xfrm>
            <a:off x="7346950" y="6248400"/>
            <a:ext cx="181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GB" sz="2400">
              <a:latin typeface="Times New Roman" pitchFamily="18" charset="0"/>
              <a:cs typeface="+mn-cs"/>
            </a:endParaRPr>
          </a:p>
        </p:txBody>
      </p:sp>
      <p:pic>
        <p:nvPicPr>
          <p:cNvPr id="5" name="20 Imagen" descr="BANDA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90600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19450" y="4267200"/>
            <a:ext cx="652145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8400"/>
            <a:ext cx="2311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7099300" y="6248400"/>
            <a:ext cx="23114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harlesworth" pitchFamily="82" charset="0"/>
                <a:cs typeface="+mn-cs"/>
              </a:defRPr>
            </a:lvl1pPr>
          </a:lstStyle>
          <a:p>
            <a:pPr>
              <a:defRPr/>
            </a:pPr>
            <a:fld id="{A0A842E1-EA26-41A2-B8C4-7C2A2D4FD7E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294565" y="404817"/>
            <a:ext cx="2339975" cy="546258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71465" y="404817"/>
            <a:ext cx="6870700" cy="546258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7099300" y="6248400"/>
            <a:ext cx="23114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harlesworth" pitchFamily="82" charset="0"/>
                <a:cs typeface="+mn-cs"/>
              </a:defRPr>
            </a:lvl1pPr>
          </a:lstStyle>
          <a:p>
            <a:pPr>
              <a:defRPr/>
            </a:pPr>
            <a:fld id="{93722644-1F8B-4D68-891F-B9AA7F222D5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099300" y="6248400"/>
            <a:ext cx="23114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90C83458-FD0F-4E67-B24B-5706494C1EB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ntranet.redinterna.age/stfls/comun/logos/2011-EconomiaC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01275" y="6098682"/>
            <a:ext cx="2482771" cy="7593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intranet.redinterna.age/stfls/comun/logos/2011-EconomiaC.jp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889875" y="6242050"/>
            <a:ext cx="2016125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2638" y="4406904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4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7099300" y="6248400"/>
            <a:ext cx="23114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harlesworth" pitchFamily="82" charset="0"/>
                <a:cs typeface="+mn-cs"/>
              </a:defRPr>
            </a:lvl1pPr>
          </a:lstStyle>
          <a:p>
            <a:pPr>
              <a:defRPr/>
            </a:pPr>
            <a:fld id="{241180D6-74A9-4903-8C6C-8636B3ABC8B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5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intranet.redinterna.age/stfls/comun/logos/2011-EconomiaC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889875" y="6242050"/>
            <a:ext cx="2016125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71465" y="1628779"/>
            <a:ext cx="4605337" cy="4238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29202" y="1628779"/>
            <a:ext cx="4605338" cy="4238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7099300" y="6248400"/>
            <a:ext cx="23114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harlesworth" pitchFamily="82" charset="0"/>
                <a:cs typeface="+mn-cs"/>
              </a:defRPr>
            </a:lvl1pPr>
          </a:lstStyle>
          <a:p>
            <a:pPr>
              <a:defRPr/>
            </a:pPr>
            <a:fld id="{2685278C-DA97-4D28-8F8B-8ED2369CF86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6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intranet.redinterna.age/stfls/comun/logos/2011-EconomiaC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889875" y="6242050"/>
            <a:ext cx="2016125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32378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32378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8" name="6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7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7099300" y="6248400"/>
            <a:ext cx="23114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harlesworth" pitchFamily="82" charset="0"/>
                <a:cs typeface="+mn-cs"/>
              </a:defRPr>
            </a:lvl1pPr>
          </a:lstStyle>
          <a:p>
            <a:pPr>
              <a:defRPr/>
            </a:pPr>
            <a:fld id="{566FDF2C-7705-417A-9D95-4F932AF5A0E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0" name="8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intranet.redinterna.age/stfls/comun/logos/2011-EconomiaC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889875" y="6242050"/>
            <a:ext cx="2016125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3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7099300" y="6248400"/>
            <a:ext cx="23114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harlesworth" pitchFamily="82" charset="0"/>
                <a:cs typeface="+mn-cs"/>
              </a:defRPr>
            </a:lvl1pPr>
          </a:lstStyle>
          <a:p>
            <a:pPr>
              <a:defRPr/>
            </a:pPr>
            <a:fld id="{9BE55318-1D30-42BB-936C-998662001A5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6" name="4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7099300" y="6248400"/>
            <a:ext cx="23114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harlesworth" pitchFamily="82" charset="0"/>
                <a:cs typeface="+mn-cs"/>
              </a:defRPr>
            </a:lvl1pPr>
          </a:lstStyle>
          <a:p>
            <a:pPr>
              <a:defRPr/>
            </a:pPr>
            <a:fld id="{F9805587-C225-440E-9F8B-B80DEE19AD9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2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73499" y="273054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5302" y="1435103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7099300" y="6248400"/>
            <a:ext cx="23114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harlesworth" pitchFamily="82" charset="0"/>
                <a:cs typeface="+mn-cs"/>
              </a:defRPr>
            </a:lvl1pPr>
          </a:lstStyle>
          <a:p>
            <a:pPr>
              <a:defRPr/>
            </a:pPr>
            <a:fld id="{4B8271B7-FA3F-4654-B545-D448DD12AED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7099300" y="6248400"/>
            <a:ext cx="23114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harlesworth" pitchFamily="82" charset="0"/>
                <a:cs typeface="+mn-cs"/>
              </a:defRPr>
            </a:lvl1pPr>
          </a:lstStyle>
          <a:p>
            <a:pPr>
              <a:defRPr/>
            </a:pPr>
            <a:fld id="{A4D6D508-A3FD-4F80-B4BE-68FD7CAD087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22 Imagen" descr="BANDA.jpg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6092825"/>
            <a:ext cx="99060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Charlesworth" pitchFamily="82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906000" cy="546100"/>
            <a:chOff x="0" y="0"/>
            <a:chExt cx="5760" cy="344"/>
          </a:xfrm>
        </p:grpSpPr>
        <p:sp>
          <p:nvSpPr>
            <p:cNvPr id="922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s-ES" sz="2400">
                <a:latin typeface="Times New Roman" pitchFamily="18" charset="0"/>
                <a:cs typeface="+mn-cs"/>
              </a:endParaRPr>
            </a:p>
          </p:txBody>
        </p:sp>
        <p:sp>
          <p:nvSpPr>
            <p:cNvPr id="922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2400">
                <a:latin typeface="Times New Roman" pitchFamily="18" charset="0"/>
                <a:cs typeface="+mn-cs"/>
              </a:endParaRPr>
            </a:p>
          </p:txBody>
        </p:sp>
        <p:sp>
          <p:nvSpPr>
            <p:cNvPr id="922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>
                <a:solidFill>
                  <a:schemeClr val="hlink"/>
                </a:solidFill>
                <a:latin typeface="Charlesworth" pitchFamily="82" charset="0"/>
                <a:cs typeface="+mn-cs"/>
              </a:endParaRPr>
            </a:p>
          </p:txBody>
        </p:sp>
        <p:sp>
          <p:nvSpPr>
            <p:cNvPr id="922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>
                <a:solidFill>
                  <a:schemeClr val="hlink"/>
                </a:solidFill>
                <a:latin typeface="Charlesworth" pitchFamily="82" charset="0"/>
                <a:cs typeface="+mn-cs"/>
              </a:endParaRPr>
            </a:p>
          </p:txBody>
        </p:sp>
        <p:sp>
          <p:nvSpPr>
            <p:cNvPr id="922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>
                <a:solidFill>
                  <a:schemeClr val="accent2"/>
                </a:solidFill>
                <a:latin typeface="Charlesworth" pitchFamily="82" charset="0"/>
                <a:cs typeface="+mn-cs"/>
              </a:endParaRPr>
            </a:p>
          </p:txBody>
        </p:sp>
        <p:sp>
          <p:nvSpPr>
            <p:cNvPr id="922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>
                <a:solidFill>
                  <a:schemeClr val="hlink"/>
                </a:solidFill>
                <a:latin typeface="Charlesworth" pitchFamily="82" charset="0"/>
                <a:cs typeface="+mn-cs"/>
              </a:endParaRPr>
            </a:p>
          </p:txBody>
        </p:sp>
        <p:sp>
          <p:nvSpPr>
            <p:cNvPr id="922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2400">
                <a:latin typeface="Times New Roman" pitchFamily="18" charset="0"/>
                <a:cs typeface="+mn-cs"/>
              </a:endParaRPr>
            </a:p>
          </p:txBody>
        </p:sp>
        <p:sp>
          <p:nvSpPr>
            <p:cNvPr id="922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>
                <a:solidFill>
                  <a:schemeClr val="accent2"/>
                </a:solidFill>
                <a:latin typeface="Charlesworth" pitchFamily="82" charset="0"/>
                <a:cs typeface="+mn-cs"/>
              </a:endParaRPr>
            </a:p>
          </p:txBody>
        </p:sp>
        <p:sp>
          <p:nvSpPr>
            <p:cNvPr id="922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8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>
                <a:solidFill>
                  <a:schemeClr val="accent2"/>
                </a:solidFill>
                <a:latin typeface="Charlesworth" pitchFamily="82" charset="0"/>
                <a:cs typeface="+mn-cs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350838" y="404813"/>
            <a:ext cx="742315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1463" y="1628775"/>
            <a:ext cx="9363075" cy="423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923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harlesworth" pitchFamily="82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234" name="Text Box 18"/>
          <p:cNvSpPr txBox="1">
            <a:spLocks noChangeArrowheads="1"/>
          </p:cNvSpPr>
          <p:nvPr userDrawn="1"/>
        </p:nvSpPr>
        <p:spPr bwMode="auto">
          <a:xfrm>
            <a:off x="7346950" y="6248400"/>
            <a:ext cx="181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GB" sz="2400">
              <a:latin typeface="Times New Roman" pitchFamily="18" charset="0"/>
              <a:cs typeface="+mn-cs"/>
            </a:endParaRPr>
          </a:p>
        </p:txBody>
      </p:sp>
      <p:sp>
        <p:nvSpPr>
          <p:cNvPr id="9237" name="Rectangle 21"/>
          <p:cNvSpPr>
            <a:spLocks noChangeArrowheads="1"/>
          </p:cNvSpPr>
          <p:nvPr userDrawn="1"/>
        </p:nvSpPr>
        <p:spPr bwMode="auto">
          <a:xfrm>
            <a:off x="0" y="976313"/>
            <a:ext cx="9906000" cy="76200"/>
          </a:xfrm>
          <a:prstGeom prst="rect">
            <a:avLst/>
          </a:prstGeom>
          <a:gradFill>
            <a:gsLst>
              <a:gs pos="0">
                <a:srgbClr val="000082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0" scaled="0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 dirty="0">
              <a:solidFill>
                <a:schemeClr val="bg2"/>
              </a:solidFill>
              <a:latin typeface="Charlesworth" pitchFamily="82" charset="0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hlink"/>
          </a:solidFill>
          <a:latin typeface="Souvenir Lt BT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hlink"/>
          </a:solidFill>
          <a:latin typeface="Souvenir Lt BT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hlink"/>
          </a:solidFill>
          <a:latin typeface="Souvenir Lt BT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hlink"/>
          </a:solidFill>
          <a:latin typeface="Souvenir Lt BT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hlink"/>
          </a:solidFill>
          <a:latin typeface="Souvenir Lt BT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hlink"/>
          </a:solidFill>
          <a:latin typeface="Souvenir Lt BT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hlink"/>
          </a:solidFill>
          <a:latin typeface="Souvenir Lt BT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hlink"/>
          </a:solidFill>
          <a:latin typeface="Souvenir Lt BT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Ø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85000"/>
        <a:buFont typeface="Verdana" pitchFamily="34" charset="0"/>
        <a:buChar char="–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jpeg"/><Relationship Id="rId4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jpeg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emf"/><Relationship Id="rId5" Type="http://schemas.openxmlformats.org/officeDocument/2006/relationships/image" Target="../media/image7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jpeg"/><Relationship Id="rId5" Type="http://schemas.openxmlformats.org/officeDocument/2006/relationships/image" Target="../media/image9.emf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emf"/><Relationship Id="rId5" Type="http://schemas.openxmlformats.org/officeDocument/2006/relationships/image" Target="../media/image7.jpeg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emf"/><Relationship Id="rId5" Type="http://schemas.openxmlformats.org/officeDocument/2006/relationships/image" Target="../media/image7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orizontal color con fondo amarillo 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263" y="1"/>
            <a:ext cx="2576737" cy="9132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68338" y="4429125"/>
            <a:ext cx="8748712" cy="159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488" tIns="44450" rIns="90488" bIns="44450">
            <a:spAutoFit/>
          </a:bodyPr>
          <a:lstStyle/>
          <a:p>
            <a:pPr algn="r">
              <a:defRPr/>
            </a:pPr>
            <a:endParaRPr lang="en-GB" sz="1100" b="1" dirty="0">
              <a:solidFill>
                <a:srgbClr val="000000">
                  <a:lumMod val="85000"/>
                  <a:lumOff val="15000"/>
                </a:srgbClr>
              </a:solidFill>
              <a:latin typeface="Verdana" pitchFamily="34" charset="0"/>
              <a:cs typeface="+mn-cs"/>
            </a:endParaRPr>
          </a:p>
          <a:p>
            <a:pPr algn="r">
              <a:defRPr/>
            </a:pPr>
            <a:r>
              <a:rPr lang="en-GB" sz="1100" b="1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itchFamily="34" charset="0"/>
                <a:cs typeface="Arial" pitchFamily="34" charset="0"/>
              </a:rPr>
              <a:t>Juan Manuel Garrido Moreno</a:t>
            </a:r>
          </a:p>
          <a:p>
            <a:pPr algn="r">
              <a:defRPr/>
            </a:pPr>
            <a:r>
              <a:rPr lang="en-GB" sz="800" b="1" dirty="0" err="1">
                <a:solidFill>
                  <a:srgbClr val="000000">
                    <a:lumMod val="85000"/>
                    <a:lumOff val="15000"/>
                  </a:srgbClr>
                </a:solidFill>
                <a:latin typeface="Verdana" pitchFamily="34" charset="0"/>
                <a:cs typeface="Arial" pitchFamily="34" charset="0"/>
              </a:rPr>
              <a:t>Subdirector</a:t>
            </a:r>
            <a:r>
              <a:rPr lang="en-GB" sz="800" b="1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itchFamily="34" charset="0"/>
                <a:cs typeface="Arial" pitchFamily="34" charset="0"/>
              </a:rPr>
              <a:t> General </a:t>
            </a:r>
            <a:r>
              <a:rPr lang="en-GB" sz="800" b="1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itchFamily="34" charset="0"/>
                <a:cs typeface="Arial" pitchFamily="34" charset="0"/>
              </a:rPr>
              <a:t>de </a:t>
            </a:r>
            <a:r>
              <a:rPr lang="en-GB" sz="800" b="1" dirty="0" err="1">
                <a:solidFill>
                  <a:srgbClr val="000000">
                    <a:lumMod val="85000"/>
                    <a:lumOff val="15000"/>
                  </a:srgbClr>
                </a:solidFill>
                <a:latin typeface="Verdana" pitchFamily="34" charset="0"/>
                <a:cs typeface="Arial" pitchFamily="34" charset="0"/>
              </a:rPr>
              <a:t>Fomento</a:t>
            </a:r>
            <a:r>
              <a:rPr lang="en-GB" sz="800" b="1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itchFamily="34" charset="0"/>
                <a:cs typeface="Arial" pitchFamily="34" charset="0"/>
              </a:rPr>
              <a:t> de la Innovación Empresarial</a:t>
            </a:r>
          </a:p>
          <a:p>
            <a:pPr algn="r">
              <a:defRPr/>
            </a:pPr>
            <a:r>
              <a:rPr lang="en-GB" sz="800" b="1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itchFamily="34" charset="0"/>
                <a:cs typeface="Arial" pitchFamily="34" charset="0"/>
              </a:rPr>
              <a:t>DIRECCIÓN GENERAL DE INNOVACIÓN Y COMPETITIVIDAD</a:t>
            </a:r>
          </a:p>
          <a:p>
            <a:pPr algn="r">
              <a:defRPr/>
            </a:pPr>
            <a:r>
              <a:rPr lang="en-GB" sz="800" b="1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itchFamily="34" charset="0"/>
                <a:cs typeface="Arial" pitchFamily="34" charset="0"/>
              </a:rPr>
              <a:t>email: </a:t>
            </a:r>
            <a:r>
              <a:rPr lang="en-GB" sz="800" b="1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itchFamily="34" charset="0"/>
                <a:cs typeface="Arial" pitchFamily="34" charset="0"/>
              </a:rPr>
              <a:t>sgfomentoinnovacion@mineco.es</a:t>
            </a:r>
            <a:endParaRPr lang="en-GB" sz="800" b="1" dirty="0">
              <a:solidFill>
                <a:srgbClr val="000000">
                  <a:lumMod val="85000"/>
                  <a:lumOff val="15000"/>
                </a:srgbClr>
              </a:solidFill>
              <a:latin typeface="Verdana" pitchFamily="34" charset="0"/>
              <a:cs typeface="Arial" pitchFamily="34" charset="0"/>
            </a:endParaRPr>
          </a:p>
          <a:p>
            <a:pPr algn="r">
              <a:defRPr/>
            </a:pPr>
            <a:endParaRPr lang="en-GB" sz="400" b="1" dirty="0">
              <a:solidFill>
                <a:srgbClr val="000000">
                  <a:lumMod val="85000"/>
                  <a:lumOff val="15000"/>
                </a:srgbClr>
              </a:solidFill>
              <a:latin typeface="Arial Narrow" pitchFamily="34" charset="0"/>
              <a:cs typeface="+mn-cs"/>
            </a:endParaRPr>
          </a:p>
          <a:p>
            <a:pPr algn="r">
              <a:defRPr/>
            </a:pPr>
            <a:endParaRPr lang="en-GB" sz="400" b="1" dirty="0">
              <a:solidFill>
                <a:srgbClr val="000000">
                  <a:lumMod val="85000"/>
                  <a:lumOff val="15000"/>
                </a:srgbClr>
              </a:solidFill>
              <a:latin typeface="Arial Narrow" pitchFamily="34" charset="0"/>
              <a:cs typeface="+mn-cs"/>
            </a:endParaRPr>
          </a:p>
          <a:p>
            <a:pPr algn="r">
              <a:defRPr/>
            </a:pPr>
            <a:endParaRPr lang="en-GB" sz="600" b="1" dirty="0">
              <a:solidFill>
                <a:srgbClr val="000000">
                  <a:lumMod val="85000"/>
                  <a:lumOff val="15000"/>
                </a:srgbClr>
              </a:solidFill>
              <a:latin typeface="Arial Narrow" pitchFamily="34" charset="0"/>
              <a:cs typeface="+mn-cs"/>
            </a:endParaRPr>
          </a:p>
          <a:p>
            <a:pPr algn="r">
              <a:defRPr/>
            </a:pPr>
            <a:r>
              <a:rPr lang="en-GB" b="1" dirty="0">
                <a:solidFill>
                  <a:srgbClr val="000000">
                    <a:lumMod val="85000"/>
                    <a:lumOff val="15000"/>
                  </a:srgbClr>
                </a:solidFill>
                <a:latin typeface="Arial Narrow" pitchFamily="34" charset="0"/>
                <a:cs typeface="+mn-cs"/>
              </a:rPr>
              <a:t>“SESIÓN FORMATIVA SOBRE COMPRA PÚBLICA INNOVADORA” </a:t>
            </a:r>
          </a:p>
          <a:p>
            <a:pPr algn="r">
              <a:defRPr/>
            </a:pPr>
            <a:r>
              <a:rPr lang="en-GB" sz="2000" b="1" dirty="0">
                <a:solidFill>
                  <a:srgbClr val="000000">
                    <a:lumMod val="85000"/>
                    <a:lumOff val="15000"/>
                  </a:srgbClr>
                </a:solidFill>
                <a:latin typeface="Arial Narrow" pitchFamily="34" charset="0"/>
                <a:cs typeface="+mn-cs"/>
              </a:rPr>
              <a:t>BARCELONA, 19 MAYO 2016</a:t>
            </a:r>
            <a:endParaRPr lang="en-GB" sz="2000" b="1" dirty="0">
              <a:solidFill>
                <a:srgbClr val="000000">
                  <a:lumMod val="85000"/>
                  <a:lumOff val="15000"/>
                </a:srgbClr>
              </a:solidFill>
              <a:latin typeface="Arial Narrow" pitchFamily="34" charset="0"/>
              <a:cs typeface="+mn-cs"/>
            </a:endParaRPr>
          </a:p>
        </p:txBody>
      </p:sp>
      <p:grpSp>
        <p:nvGrpSpPr>
          <p:cNvPr id="16387" name="1 Grupo"/>
          <p:cNvGrpSpPr>
            <a:grpSpLocks/>
          </p:cNvGrpSpPr>
          <p:nvPr/>
        </p:nvGrpSpPr>
        <p:grpSpPr bwMode="auto">
          <a:xfrm>
            <a:off x="560388" y="1773238"/>
            <a:ext cx="8856662" cy="2382837"/>
            <a:chOff x="560512" y="1693020"/>
            <a:chExt cx="8856984" cy="2384052"/>
          </a:xfrm>
        </p:grpSpPr>
        <p:sp>
          <p:nvSpPr>
            <p:cNvPr id="8" name="7 Rectángulo"/>
            <p:cNvSpPr/>
            <p:nvPr/>
          </p:nvSpPr>
          <p:spPr bwMode="auto">
            <a:xfrm>
              <a:off x="560512" y="1693020"/>
              <a:ext cx="8856984" cy="2384052"/>
            </a:xfrm>
            <a:prstGeom prst="rect">
              <a:avLst/>
            </a:prstGeom>
            <a:solidFill>
              <a:schemeClr val="accent4">
                <a:lumMod val="2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2000" b="1" kern="0">
                <a:solidFill>
                  <a:srgbClr val="000000"/>
                </a:solidFill>
                <a:latin typeface="Verdana" pitchFamily="34" charset="0"/>
                <a:cs typeface="+mn-cs"/>
              </a:endParaRPr>
            </a:p>
          </p:txBody>
        </p:sp>
        <p:sp>
          <p:nvSpPr>
            <p:cNvPr id="9" name="1 CuadroTexto"/>
            <p:cNvSpPr txBox="1">
              <a:spLocks noChangeArrowheads="1"/>
            </p:cNvSpPr>
            <p:nvPr/>
          </p:nvSpPr>
          <p:spPr bwMode="auto">
            <a:xfrm>
              <a:off x="560512" y="1758140"/>
              <a:ext cx="8856984" cy="1939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defRPr/>
              </a:pPr>
              <a:r>
                <a:rPr lang="en-GB" sz="2000" b="1" dirty="0">
                  <a:solidFill>
                    <a:schemeClr val="bg1"/>
                  </a:solidFill>
                  <a:latin typeface="Arial Narrow" pitchFamily="34" charset="0"/>
                  <a:cs typeface="+mn-cs"/>
                </a:rPr>
                <a:t>   INSTRUMENTO DE POLÍTICA DE INNOVACIÓN DESDE LA DEMANDA:</a:t>
              </a:r>
            </a:p>
            <a:p>
              <a:pPr>
                <a:defRPr/>
              </a:pPr>
              <a:endParaRPr lang="en-GB" sz="1200" b="1" dirty="0">
                <a:solidFill>
                  <a:schemeClr val="bg1"/>
                </a:solidFill>
                <a:latin typeface="Arial Narrow"/>
                <a:cs typeface="+mn-cs"/>
              </a:endParaRPr>
            </a:p>
            <a:p>
              <a:pPr algn="ctr">
                <a:defRPr/>
              </a:pPr>
              <a:r>
                <a:rPr lang="en-GB" sz="3600" b="1" dirty="0">
                  <a:solidFill>
                    <a:schemeClr val="bg1"/>
                  </a:solidFill>
                  <a:latin typeface="Arial Narrow"/>
                  <a:cs typeface="+mn-cs"/>
                </a:rPr>
                <a:t>COMPRA PÚBLICA INNOVADORA</a:t>
              </a:r>
              <a:endParaRPr lang="en-GB" sz="2000" b="1" dirty="0">
                <a:solidFill>
                  <a:schemeClr val="bg1"/>
                </a:solidFill>
                <a:latin typeface="Arial Narrow" pitchFamily="34" charset="0"/>
                <a:cs typeface="+mn-cs"/>
              </a:endParaRPr>
            </a:p>
            <a:p>
              <a:pPr algn="just">
                <a:defRPr/>
              </a:pPr>
              <a:endParaRPr lang="en-GB" sz="1600" b="1" dirty="0">
                <a:solidFill>
                  <a:schemeClr val="bg1"/>
                </a:solidFill>
                <a:latin typeface="Arial Narrow" pitchFamily="34" charset="0"/>
                <a:cs typeface="+mn-cs"/>
              </a:endParaRPr>
            </a:p>
            <a:p>
              <a:pPr algn="r">
                <a:defRPr/>
              </a:pPr>
              <a:r>
                <a:rPr lang="en-GB" sz="1600" b="1" dirty="0">
                  <a:solidFill>
                    <a:schemeClr val="bg1"/>
                  </a:solidFill>
                  <a:latin typeface="Arial Narrow" pitchFamily="34" charset="0"/>
                  <a:cs typeface="+mn-cs"/>
                </a:rPr>
                <a:t>	</a:t>
              </a:r>
              <a:r>
                <a:rPr lang="en-GB" sz="1500" b="1" dirty="0" err="1">
                  <a:solidFill>
                    <a:schemeClr val="bg1"/>
                  </a:solidFill>
                  <a:latin typeface="Arial Narrow" pitchFamily="34" charset="0"/>
                  <a:cs typeface="+mn-cs"/>
                </a:rPr>
                <a:t>Subdirección</a:t>
              </a:r>
              <a:r>
                <a:rPr lang="en-GB" sz="1500" b="1" dirty="0">
                  <a:solidFill>
                    <a:schemeClr val="bg1"/>
                  </a:solidFill>
                  <a:latin typeface="Arial Narrow" pitchFamily="34" charset="0"/>
                  <a:cs typeface="+mn-cs"/>
                </a:rPr>
                <a:t> General de </a:t>
              </a:r>
              <a:r>
                <a:rPr lang="en-GB" sz="1500" b="1" dirty="0" err="1">
                  <a:solidFill>
                    <a:schemeClr val="bg1"/>
                  </a:solidFill>
                  <a:latin typeface="Arial Narrow" pitchFamily="34" charset="0"/>
                  <a:cs typeface="+mn-cs"/>
                </a:rPr>
                <a:t>Fomento</a:t>
              </a:r>
              <a:r>
                <a:rPr lang="en-GB" sz="1500" b="1" dirty="0">
                  <a:solidFill>
                    <a:schemeClr val="bg1"/>
                  </a:solidFill>
                  <a:latin typeface="Arial Narrow" pitchFamily="34" charset="0"/>
                  <a:cs typeface="+mn-cs"/>
                </a:rPr>
                <a:t> de la Innovación Empresarial</a:t>
              </a:r>
            </a:p>
            <a:p>
              <a:pPr algn="r">
                <a:defRPr/>
              </a:pPr>
              <a:r>
                <a:rPr lang="en-GB" sz="1600" b="1" dirty="0">
                  <a:solidFill>
                    <a:schemeClr val="bg1"/>
                  </a:solidFill>
                  <a:latin typeface="Arial Narrow" pitchFamily="34" charset="0"/>
                  <a:cs typeface="+mn-cs"/>
                </a:rPr>
                <a:t>	</a:t>
              </a:r>
              <a:r>
                <a:rPr lang="en-GB" sz="2000" b="1" dirty="0">
                  <a:solidFill>
                    <a:schemeClr val="bg1"/>
                  </a:solidFill>
                  <a:latin typeface="Arial Narrow" pitchFamily="34" charset="0"/>
                  <a:cs typeface="+mn-cs"/>
                </a:rPr>
                <a:t>Dirección General de Innovación y Competitividad</a:t>
              </a:r>
              <a:endParaRPr lang="en-GB" sz="2000" b="1" dirty="0">
                <a:solidFill>
                  <a:schemeClr val="bg1"/>
                </a:solidFill>
                <a:latin typeface="Arial Narrow" pitchFamily="34" charset="0"/>
                <a:cs typeface="+mn-cs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intranet.redinterna.age/stfls/comun/logos/2011-Economia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01275" y="6098682"/>
            <a:ext cx="2482771" cy="7593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1209675" y="1990725"/>
            <a:ext cx="8064500" cy="358775"/>
          </a:xfrm>
          <a:prstGeom prst="roundRect">
            <a:avLst>
              <a:gd name="adj" fmla="val 16667"/>
            </a:avLst>
          </a:prstGeom>
          <a:solidFill>
            <a:srgbClr val="333333"/>
          </a:solidFill>
          <a:ln>
            <a:noFill/>
          </a:ln>
          <a:effectLst/>
          <a:extLst/>
        </p:spPr>
        <p:txBody>
          <a:bodyPr lIns="76200" tIns="38100" rIns="76200" bIns="381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b="1" kern="0" dirty="0">
              <a:solidFill>
                <a:srgbClr val="000000">
                  <a:lumMod val="95000"/>
                  <a:lumOff val="5000"/>
                </a:srgbClr>
              </a:solidFill>
              <a:latin typeface="Verdana" pitchFamily="34" charset="0"/>
              <a:cs typeface="+mn-cs"/>
            </a:endParaRPr>
          </a:p>
        </p:txBody>
      </p:sp>
      <p:sp>
        <p:nvSpPr>
          <p:cNvPr id="15" name="AutoShape 10"/>
          <p:cNvSpPr>
            <a:spLocks noChangeArrowheads="1"/>
          </p:cNvSpPr>
          <p:nvPr/>
        </p:nvSpPr>
        <p:spPr bwMode="auto">
          <a:xfrm>
            <a:off x="1209675" y="2422525"/>
            <a:ext cx="8064500" cy="3598863"/>
          </a:xfrm>
          <a:prstGeom prst="roundRect">
            <a:avLst>
              <a:gd name="adj" fmla="val 16667"/>
            </a:avLst>
          </a:prstGeom>
          <a:solidFill>
            <a:srgbClr val="003300">
              <a:alpha val="70000"/>
            </a:srgbClr>
          </a:solidFill>
          <a:ln>
            <a:noFill/>
          </a:ln>
          <a:effectLst/>
          <a:extLst/>
        </p:spPr>
        <p:txBody>
          <a:bodyPr lIns="76200" tIns="38100" rIns="76200" bIns="381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b="1" kern="0" dirty="0">
              <a:solidFill>
                <a:srgbClr val="000000">
                  <a:lumMod val="95000"/>
                  <a:lumOff val="5000"/>
                </a:srgbClr>
              </a:solidFill>
              <a:latin typeface="Verdana" pitchFamily="34" charset="0"/>
              <a:cs typeface="+mn-cs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539750" y="1990725"/>
            <a:ext cx="8734425" cy="411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36000" tIns="38100" rIns="36000" bIns="38100">
            <a:spAutoFit/>
          </a:bodyPr>
          <a:lstStyle>
            <a:lvl1pPr marL="542925" indent="-2762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80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87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>
              <a:spcBef>
                <a:spcPct val="90000"/>
              </a:spcBef>
              <a:spcAft>
                <a:spcPts val="600"/>
              </a:spcAft>
              <a:defRPr/>
            </a:pPr>
            <a:r>
              <a:rPr lang="en-GB" sz="1800" b="1" dirty="0">
                <a:latin typeface="Calibri" panose="020F0502020204030204" pitchFamily="34" charset="0"/>
                <a:cs typeface="+mn-cs"/>
              </a:rPr>
              <a:t>1</a:t>
            </a:r>
            <a:r>
              <a:rPr lang="en-GB" sz="1800" b="1" dirty="0" smtClean="0">
                <a:latin typeface="Calibri" panose="020F0502020204030204" pitchFamily="34" charset="0"/>
                <a:cs typeface="+mn-cs"/>
              </a:rPr>
              <a:t>. </a:t>
            </a:r>
            <a:r>
              <a:rPr lang="en-GB" sz="1800" b="1" u="sng" dirty="0" smtClean="0">
                <a:latin typeface="Calibri" panose="020F0502020204030204" pitchFamily="34" charset="0"/>
                <a:cs typeface="+mn-cs"/>
              </a:rPr>
              <a:t>IDENTIFICACION - </a:t>
            </a:r>
            <a:r>
              <a:rPr lang="en-GB" sz="1800" b="1" u="sng" dirty="0" err="1" smtClean="0">
                <a:latin typeface="Calibri" panose="020F0502020204030204" pitchFamily="34" charset="0"/>
                <a:cs typeface="+mn-cs"/>
              </a:rPr>
              <a:t>Naturaleza</a:t>
            </a:r>
            <a:r>
              <a:rPr lang="en-GB" sz="1800" b="1" u="sng" dirty="0" smtClean="0">
                <a:latin typeface="Calibri" panose="020F0502020204030204" pitchFamily="34" charset="0"/>
                <a:cs typeface="+mn-cs"/>
              </a:rPr>
              <a:t> del </a:t>
            </a:r>
            <a:r>
              <a:rPr lang="en-GB" sz="1800" b="1" u="sng" dirty="0" err="1" smtClean="0">
                <a:latin typeface="Calibri" panose="020F0502020204030204" pitchFamily="34" charset="0"/>
                <a:cs typeface="+mn-cs"/>
              </a:rPr>
              <a:t>Servicio</a:t>
            </a:r>
            <a:r>
              <a:rPr lang="en-GB" sz="1800" b="1" u="sng" dirty="0" smtClean="0">
                <a:latin typeface="Calibri" panose="020F0502020204030204" pitchFamily="34" charset="0"/>
                <a:cs typeface="+mn-cs"/>
              </a:rPr>
              <a:t> :</a:t>
            </a:r>
          </a:p>
          <a:p>
            <a:pPr lvl="1" algn="ctr">
              <a:spcBef>
                <a:spcPts val="0"/>
              </a:spcBef>
              <a:spcAft>
                <a:spcPts val="0"/>
              </a:spcAft>
              <a:defRPr/>
            </a:pPr>
            <a:endParaRPr lang="en-GB" sz="600" dirty="0" smtClean="0">
              <a:solidFill>
                <a:schemeClr val="bg1"/>
              </a:solidFill>
              <a:latin typeface="Calibri" panose="020F0502020204030204" pitchFamily="34" charset="0"/>
              <a:cs typeface="+mn-cs"/>
            </a:endParaRPr>
          </a:p>
          <a:p>
            <a:pPr lvl="1" algn="ctr">
              <a:spcBef>
                <a:spcPts val="0"/>
              </a:spcBef>
              <a:spcAft>
                <a:spcPts val="0"/>
              </a:spcAft>
              <a:defRPr/>
            </a:pPr>
            <a:endParaRPr lang="en-GB" sz="600" dirty="0">
              <a:solidFill>
                <a:schemeClr val="bg1"/>
              </a:solidFill>
              <a:latin typeface="Calibri" panose="020F0502020204030204" pitchFamily="34" charset="0"/>
              <a:cs typeface="+mn-cs"/>
            </a:endParaRPr>
          </a:p>
          <a:p>
            <a:pPr lvl="1" algn="ctr">
              <a:spcBef>
                <a:spcPts val="0"/>
              </a:spcBef>
              <a:spcAft>
                <a:spcPts val="0"/>
              </a:spcAft>
              <a:defRPr/>
            </a:pPr>
            <a:endParaRPr lang="en-GB" sz="600" dirty="0" smtClean="0">
              <a:solidFill>
                <a:schemeClr val="bg1"/>
              </a:solidFill>
              <a:latin typeface="Calibri" panose="020F0502020204030204" pitchFamily="34" charset="0"/>
              <a:cs typeface="+mn-cs"/>
            </a:endParaRPr>
          </a:p>
          <a:p>
            <a:pPr marL="1150938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  <a:defRPr/>
            </a:pPr>
            <a:r>
              <a:rPr lang="en-GB" sz="1400" dirty="0" smtClean="0">
                <a:latin typeface="Calibri" panose="020F0502020204030204" pitchFamily="34" charset="0"/>
                <a:cs typeface="+mn-cs"/>
              </a:rPr>
              <a:t>     TIPO DE ENTIDAD:</a:t>
            </a:r>
          </a:p>
          <a:p>
            <a:pPr marL="1330325" lvl="2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  <a:defRPr/>
            </a:pPr>
            <a:r>
              <a:rPr lang="en-GB" sz="1400" dirty="0" smtClean="0">
                <a:latin typeface="Calibri" panose="020F0502020204030204" pitchFamily="34" charset="0"/>
                <a:cs typeface="+mn-cs"/>
              </a:rPr>
              <a:t>ADMINISTRACIÓN (AGE, C.A, ENTIDAD LOCAL; ORGANISMO AUTONOMO; AGENCIA):</a:t>
            </a:r>
            <a:r>
              <a:rPr lang="en-GB" sz="1600" b="1" dirty="0" smtClean="0">
                <a:solidFill>
                  <a:srgbClr val="FF0000"/>
                </a:solidFill>
                <a:latin typeface="Calibri" panose="020F0502020204030204" pitchFamily="34" charset="0"/>
                <a:cs typeface="+mn-cs"/>
              </a:rPr>
              <a:t>CATSALUD</a:t>
            </a:r>
          </a:p>
          <a:p>
            <a:pPr marL="1330325" lvl="2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  <a:defRPr/>
            </a:pPr>
            <a:r>
              <a:rPr lang="en-GB" sz="1400" dirty="0" smtClean="0">
                <a:latin typeface="Calibri" panose="020F0502020204030204" pitchFamily="34" charset="0"/>
                <a:cs typeface="+mn-cs"/>
              </a:rPr>
              <a:t>RESTO DEL SECTOR PUBLICO (FUNDACIÓN, EPE, EMPRESA PÚBLICA…):	________________________</a:t>
            </a:r>
          </a:p>
          <a:p>
            <a:pPr lvl="3">
              <a:spcBef>
                <a:spcPts val="300"/>
              </a:spcBef>
              <a:spcAft>
                <a:spcPts val="300"/>
              </a:spcAft>
              <a:defRPr/>
            </a:pPr>
            <a:r>
              <a:rPr lang="en-GB" sz="1400" dirty="0" smtClean="0">
                <a:latin typeface="Calibri" panose="020F0502020204030204" pitchFamily="34" charset="0"/>
                <a:cs typeface="+mn-cs"/>
              </a:rPr>
              <a:t> </a:t>
            </a:r>
          </a:p>
          <a:p>
            <a:pPr marL="1150938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  <a:defRPr/>
            </a:pPr>
            <a:r>
              <a:rPr lang="en-GB" sz="1400" dirty="0" smtClean="0">
                <a:latin typeface="Calibri" panose="020F0502020204030204" pitchFamily="34" charset="0"/>
                <a:cs typeface="+mn-cs"/>
              </a:rPr>
              <a:t>     NATURALEZA DEL SERVICIO:</a:t>
            </a:r>
          </a:p>
          <a:p>
            <a:pPr marL="1330325" lvl="2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  <a:defRPr/>
            </a:pPr>
            <a:r>
              <a:rPr lang="en-GB" sz="1400" dirty="0" smtClean="0">
                <a:latin typeface="Calibri" panose="020F0502020204030204" pitchFamily="34" charset="0"/>
                <a:cs typeface="+mn-cs"/>
              </a:rPr>
              <a:t>SERVICIO PÚBLICO UNIVERSAL (DECLARADO POR NORMA JURÍDICA):__</a:t>
            </a:r>
            <a:r>
              <a:rPr lang="en-GB" sz="14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CARTERA SERVICIOS SNS</a:t>
            </a:r>
            <a:r>
              <a:rPr lang="en-GB" sz="1400" dirty="0" smtClean="0">
                <a:latin typeface="Calibri" panose="020F0502020204030204" pitchFamily="34" charset="0"/>
                <a:cs typeface="+mn-cs"/>
              </a:rPr>
              <a:t>___</a:t>
            </a:r>
          </a:p>
          <a:p>
            <a:pPr marL="1330325" lvl="2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  <a:defRPr/>
            </a:pPr>
            <a:r>
              <a:rPr lang="en-GB" sz="1400" dirty="0" smtClean="0">
                <a:latin typeface="Calibri" panose="020F0502020204030204" pitchFamily="34" charset="0"/>
                <a:cs typeface="+mn-cs"/>
              </a:rPr>
              <a:t>SERVICIO NO DE MERCADO:______</a:t>
            </a:r>
            <a:r>
              <a:rPr lang="en-GB" sz="1400" b="1" dirty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GB" sz="14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SI</a:t>
            </a:r>
            <a:r>
              <a:rPr lang="en-GB" sz="1400" dirty="0" smtClean="0">
                <a:latin typeface="Calibri" panose="020F0502020204030204" pitchFamily="34" charset="0"/>
                <a:cs typeface="+mn-cs"/>
              </a:rPr>
              <a:t>___________________________________________________</a:t>
            </a:r>
          </a:p>
          <a:p>
            <a:pPr marL="1330325" lvl="2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  <a:defRPr/>
            </a:pPr>
            <a:r>
              <a:rPr lang="en-GB" sz="1400" dirty="0" smtClean="0">
                <a:latin typeface="Calibri" panose="020F0502020204030204" pitchFamily="34" charset="0"/>
                <a:cs typeface="+mn-cs"/>
              </a:rPr>
              <a:t>SERVICIO DE MERCADO:____</a:t>
            </a:r>
            <a:r>
              <a:rPr lang="en-GB" sz="14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SI – NO ELEGIBLES</a:t>
            </a:r>
            <a:r>
              <a:rPr lang="en-GB" sz="1400" dirty="0" smtClean="0">
                <a:latin typeface="Calibri" panose="020F0502020204030204" pitchFamily="34" charset="0"/>
                <a:cs typeface="+mn-cs"/>
              </a:rPr>
              <a:t>___________________________________________</a:t>
            </a:r>
          </a:p>
          <a:p>
            <a:pPr marL="1330325" lvl="2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  <a:defRPr/>
            </a:pPr>
            <a:r>
              <a:rPr lang="en-GB" sz="1400" dirty="0" smtClean="0">
                <a:latin typeface="Calibri" panose="020F0502020204030204" pitchFamily="34" charset="0"/>
                <a:cs typeface="+mn-cs"/>
              </a:rPr>
              <a:t>NATURALEZA DUAL (SERVICIO UNIVERSAL O NO DE MERCADO – SERVICIO DE MERCADO):___</a:t>
            </a:r>
            <a:r>
              <a:rPr lang="en-GB" sz="14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SI</a:t>
            </a:r>
            <a:r>
              <a:rPr lang="en-GB" sz="1400" dirty="0" smtClean="0">
                <a:latin typeface="Calibri" panose="020F0502020204030204" pitchFamily="34" charset="0"/>
                <a:cs typeface="+mn-cs"/>
              </a:rPr>
              <a:t>_____</a:t>
            </a:r>
          </a:p>
          <a:p>
            <a:pPr lvl="3">
              <a:spcBef>
                <a:spcPts val="300"/>
              </a:spcBef>
              <a:spcAft>
                <a:spcPts val="300"/>
              </a:spcAft>
              <a:defRPr/>
            </a:pPr>
            <a:endParaRPr lang="en-GB" sz="800" dirty="0" smtClean="0">
              <a:latin typeface="Calibri" panose="020F0502020204030204" pitchFamily="34" charset="0"/>
              <a:cs typeface="Arial" pitchFamily="34" charset="0"/>
            </a:endParaRPr>
          </a:p>
          <a:p>
            <a:pPr marL="1150938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  <a:defRPr/>
            </a:pPr>
            <a:r>
              <a:rPr lang="en-GB" sz="1400" dirty="0" smtClean="0">
                <a:latin typeface="Calibri" panose="020F0502020204030204" pitchFamily="34" charset="0"/>
                <a:cs typeface="+mn-cs"/>
              </a:rPr>
              <a:t>     TITULAR DE LA COMPETENCIA:___</a:t>
            </a:r>
            <a:r>
              <a:rPr lang="en-GB" sz="14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CONSEJERÍA DE SANIDAD / SERVICIO SOCIOSANITARIO</a:t>
            </a:r>
            <a:r>
              <a:rPr lang="en-GB" sz="1400" dirty="0" smtClean="0">
                <a:latin typeface="Calibri" panose="020F0502020204030204" pitchFamily="34" charset="0"/>
                <a:cs typeface="+mn-cs"/>
              </a:rPr>
              <a:t>_______.</a:t>
            </a:r>
            <a:endParaRPr lang="en-GB" sz="1400" dirty="0">
              <a:latin typeface="Calibri" panose="020F0502020204030204" pitchFamily="34" charset="0"/>
              <a:cs typeface="Arial" pitchFamily="34" charset="0"/>
            </a:endParaRPr>
          </a:p>
          <a:p>
            <a:pPr lvl="2">
              <a:spcBef>
                <a:spcPts val="300"/>
              </a:spcBef>
              <a:spcAft>
                <a:spcPts val="300"/>
              </a:spcAft>
              <a:defRPr/>
            </a:pPr>
            <a:endParaRPr lang="en-GB" sz="1400" dirty="0" smtClean="0">
              <a:latin typeface="Calibri" panose="020F0502020204030204" pitchFamily="34" charset="0"/>
              <a:cs typeface="+mn-cs"/>
            </a:endParaRPr>
          </a:p>
        </p:txBody>
      </p:sp>
      <p:pic>
        <p:nvPicPr>
          <p:cNvPr id="34821" name="9 Imagen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4963" y="6227763"/>
            <a:ext cx="106045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500063" y="1268413"/>
            <a:ext cx="8774112" cy="460375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/>
        </p:spPr>
        <p:txBody>
          <a:bodyPr lIns="76200" tIns="38100" rIns="76200" bIns="38100">
            <a:spAutoFit/>
          </a:bodyPr>
          <a:lstStyle/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00" b="1" dirty="0">
                <a:latin typeface="Arial Narrow" pitchFamily="34" charset="0"/>
                <a:cs typeface="+mn-cs"/>
              </a:rPr>
              <a:t>	</a:t>
            </a:r>
          </a:p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400" b="1" dirty="0">
                <a:latin typeface="Arial Narrow" pitchFamily="34" charset="0"/>
                <a:cs typeface="+mn-cs"/>
              </a:rPr>
              <a:t> </a:t>
            </a:r>
            <a:r>
              <a:rPr lang="en-GB" sz="2400" b="1" dirty="0">
                <a:latin typeface="Arial Narrow" pitchFamily="34" charset="0"/>
                <a:cs typeface="+mn-cs"/>
              </a:rPr>
              <a:t>IV.</a:t>
            </a:r>
            <a:r>
              <a:rPr lang="en-GB" sz="2400" b="1" dirty="0">
                <a:latin typeface="Arial Narrow" pitchFamily="34" charset="0"/>
                <a:cs typeface="+mn-cs"/>
              </a:rPr>
              <a:t>	</a:t>
            </a:r>
            <a:r>
              <a:rPr lang="en-GB" sz="2400" b="1" dirty="0">
                <a:latin typeface="Arial Narrow" pitchFamily="34" charset="0"/>
                <a:cs typeface="+mn-cs"/>
              </a:rPr>
              <a:t>EJECUCIÓN</a:t>
            </a:r>
            <a:endParaRPr lang="en-GB" sz="2400" b="1" dirty="0">
              <a:latin typeface="Arial Narrow" pitchFamily="34" charset="0"/>
              <a:cs typeface="+mn-cs"/>
            </a:endParaRPr>
          </a:p>
        </p:txBody>
      </p:sp>
      <p:sp>
        <p:nvSpPr>
          <p:cNvPr id="11" name="Rectangle 17"/>
          <p:cNvSpPr>
            <a:spLocks noChangeArrowheads="1"/>
          </p:cNvSpPr>
          <p:nvPr/>
        </p:nvSpPr>
        <p:spPr bwMode="auto">
          <a:xfrm>
            <a:off x="539750" y="434975"/>
            <a:ext cx="8604250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46038" tIns="44450" rIns="46038" bIns="44450"/>
          <a:lstStyle/>
          <a:p>
            <a:pPr eaLnBrk="0" hangingPunct="0">
              <a:defRPr/>
            </a:pPr>
            <a:r>
              <a:rPr lang="en-GB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COMPRA PÚBLICA INNOVADORA</a:t>
            </a:r>
            <a:endParaRPr lang="en-GB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intranet.redinterna.age/stfls/comun/logos/2011-Economia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01275" y="6098682"/>
            <a:ext cx="2482771" cy="7593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1209675" y="1990725"/>
            <a:ext cx="8064500" cy="358775"/>
          </a:xfrm>
          <a:prstGeom prst="roundRect">
            <a:avLst>
              <a:gd name="adj" fmla="val 16667"/>
            </a:avLst>
          </a:prstGeom>
          <a:solidFill>
            <a:srgbClr val="333333"/>
          </a:solidFill>
          <a:ln>
            <a:noFill/>
          </a:ln>
          <a:effectLst/>
          <a:extLst/>
        </p:spPr>
        <p:txBody>
          <a:bodyPr lIns="76200" tIns="38100" rIns="76200" bIns="381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b="1" kern="0" dirty="0">
              <a:solidFill>
                <a:srgbClr val="000000">
                  <a:lumMod val="95000"/>
                  <a:lumOff val="5000"/>
                </a:srgbClr>
              </a:solidFill>
              <a:latin typeface="Verdana" pitchFamily="34" charset="0"/>
              <a:cs typeface="+mn-cs"/>
            </a:endParaRPr>
          </a:p>
        </p:txBody>
      </p:sp>
      <p:sp>
        <p:nvSpPr>
          <p:cNvPr id="15" name="AutoShape 10"/>
          <p:cNvSpPr>
            <a:spLocks noChangeArrowheads="1"/>
          </p:cNvSpPr>
          <p:nvPr/>
        </p:nvSpPr>
        <p:spPr bwMode="auto">
          <a:xfrm>
            <a:off x="1209675" y="2422525"/>
            <a:ext cx="8064500" cy="3598863"/>
          </a:xfrm>
          <a:prstGeom prst="roundRect">
            <a:avLst>
              <a:gd name="adj" fmla="val 16667"/>
            </a:avLst>
          </a:prstGeom>
          <a:solidFill>
            <a:srgbClr val="660066">
              <a:alpha val="70000"/>
            </a:srgbClr>
          </a:solidFill>
          <a:ln>
            <a:noFill/>
          </a:ln>
          <a:effectLst/>
          <a:extLst/>
        </p:spPr>
        <p:txBody>
          <a:bodyPr lIns="76200" tIns="38100" rIns="76200" bIns="381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b="1" kern="0" dirty="0">
              <a:solidFill>
                <a:srgbClr val="000000">
                  <a:lumMod val="95000"/>
                  <a:lumOff val="5000"/>
                </a:srgbClr>
              </a:solidFill>
              <a:latin typeface="Verdana" pitchFamily="34" charset="0"/>
              <a:cs typeface="+mn-cs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539750" y="1990725"/>
            <a:ext cx="8734425" cy="3716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36000" tIns="38100" rIns="36000" bIns="38100">
            <a:spAutoFit/>
          </a:bodyPr>
          <a:lstStyle>
            <a:lvl1pPr marL="542925" indent="-2762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80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87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>
              <a:spcBef>
                <a:spcPct val="90000"/>
              </a:spcBef>
              <a:spcAft>
                <a:spcPts val="600"/>
              </a:spcAft>
              <a:defRPr/>
            </a:pPr>
            <a:r>
              <a:rPr lang="en-GB" sz="1800" b="1" dirty="0" smtClean="0">
                <a:latin typeface="Calibri" panose="020F0502020204030204" pitchFamily="34" charset="0"/>
                <a:cs typeface="+mn-cs"/>
              </a:rPr>
              <a:t>2. </a:t>
            </a:r>
            <a:r>
              <a:rPr lang="en-GB" sz="1800" b="1" u="sng" dirty="0" smtClean="0">
                <a:latin typeface="Calibri" panose="020F0502020204030204" pitchFamily="34" charset="0"/>
                <a:cs typeface="+mn-cs"/>
              </a:rPr>
              <a:t>EVALUACIÓN - ANÁLISIS COSTE BENEFICIO:</a:t>
            </a:r>
          </a:p>
          <a:p>
            <a:pPr lvl="1" algn="ctr">
              <a:spcBef>
                <a:spcPts val="0"/>
              </a:spcBef>
              <a:spcAft>
                <a:spcPts val="0"/>
              </a:spcAft>
              <a:defRPr/>
            </a:pPr>
            <a:endParaRPr lang="en-GB" sz="600" dirty="0" smtClean="0">
              <a:solidFill>
                <a:schemeClr val="bg1"/>
              </a:solidFill>
              <a:latin typeface="Calibri" panose="020F0502020204030204" pitchFamily="34" charset="0"/>
              <a:cs typeface="+mn-cs"/>
            </a:endParaRPr>
          </a:p>
          <a:p>
            <a:pPr lvl="1" algn="ctr">
              <a:spcBef>
                <a:spcPts val="0"/>
              </a:spcBef>
              <a:spcAft>
                <a:spcPts val="0"/>
              </a:spcAft>
              <a:defRPr/>
            </a:pPr>
            <a:endParaRPr lang="en-GB" sz="600" dirty="0">
              <a:solidFill>
                <a:schemeClr val="bg1"/>
              </a:solidFill>
              <a:latin typeface="Calibri" panose="020F0502020204030204" pitchFamily="34" charset="0"/>
              <a:cs typeface="+mn-cs"/>
            </a:endParaRPr>
          </a:p>
          <a:p>
            <a:pPr lvl="1" algn="ctr">
              <a:spcBef>
                <a:spcPts val="0"/>
              </a:spcBef>
              <a:spcAft>
                <a:spcPts val="0"/>
              </a:spcAft>
              <a:defRPr/>
            </a:pPr>
            <a:endParaRPr lang="en-GB" sz="1400" dirty="0" smtClean="0">
              <a:solidFill>
                <a:schemeClr val="bg1"/>
              </a:solidFill>
              <a:latin typeface="Calibri" panose="020F0502020204030204" pitchFamily="34" charset="0"/>
              <a:cs typeface="+mn-cs"/>
            </a:endParaRPr>
          </a:p>
          <a:p>
            <a:pPr marL="1150938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  <a:defRPr/>
            </a:pPr>
            <a:r>
              <a:rPr lang="en-GB" sz="1400" dirty="0" smtClean="0">
                <a:latin typeface="Calibri" panose="020F0502020204030204" pitchFamily="34" charset="0"/>
                <a:cs typeface="+mn-cs"/>
              </a:rPr>
              <a:t> MEJORA DEL SERVICIO:______________________________________________________________</a:t>
            </a:r>
            <a:endParaRPr lang="en-GB" sz="1400" dirty="0">
              <a:latin typeface="Calibri" panose="020F0502020204030204" pitchFamily="34" charset="0"/>
              <a:cs typeface="Arial" pitchFamily="34" charset="0"/>
            </a:endParaRPr>
          </a:p>
          <a:p>
            <a:pPr marL="1273175" lvl="2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400" dirty="0" smtClean="0">
                <a:latin typeface="Calibri" panose="020F0502020204030204" pitchFamily="34" charset="0"/>
                <a:cs typeface="Arial" pitchFamily="34" charset="0"/>
              </a:rPr>
              <a:t>AHORROS ESPERADO (€)____________________________________________________________</a:t>
            </a:r>
          </a:p>
          <a:p>
            <a:pPr marL="1273175" lvl="2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400" dirty="0" smtClean="0">
                <a:latin typeface="Calibri" panose="020F0502020204030204" pitchFamily="34" charset="0"/>
                <a:cs typeface="Arial" pitchFamily="34" charset="0"/>
              </a:rPr>
              <a:t>MEJORAS ESPERADAS:</a:t>
            </a:r>
          </a:p>
          <a:p>
            <a:pPr marL="1657350" lvl="3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400" dirty="0" smtClean="0">
                <a:latin typeface="Calibri" panose="020F0502020204030204" pitchFamily="34" charset="0"/>
                <a:cs typeface="Arial" pitchFamily="34" charset="0"/>
              </a:rPr>
              <a:t>MEJORA 1:_________________________ IMPACTO (€):______________________________</a:t>
            </a:r>
          </a:p>
          <a:p>
            <a:pPr marL="1657350" lvl="3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400" dirty="0">
                <a:latin typeface="Calibri" panose="020F0502020204030204" pitchFamily="34" charset="0"/>
                <a:cs typeface="Arial" pitchFamily="34" charset="0"/>
              </a:rPr>
              <a:t>MEJORA </a:t>
            </a:r>
            <a:r>
              <a:rPr lang="en-GB" sz="1400" dirty="0" smtClean="0">
                <a:latin typeface="Calibri" panose="020F0502020204030204" pitchFamily="34" charset="0"/>
                <a:cs typeface="Arial" pitchFamily="34" charset="0"/>
              </a:rPr>
              <a:t>2:_________________________ </a:t>
            </a:r>
            <a:r>
              <a:rPr lang="en-GB" sz="1400" dirty="0">
                <a:latin typeface="Calibri" panose="020F0502020204030204" pitchFamily="34" charset="0"/>
                <a:cs typeface="Arial" pitchFamily="34" charset="0"/>
              </a:rPr>
              <a:t>IMPACTO (€</a:t>
            </a:r>
            <a:r>
              <a:rPr lang="en-GB" sz="1400" dirty="0" smtClean="0">
                <a:latin typeface="Calibri" panose="020F0502020204030204" pitchFamily="34" charset="0"/>
                <a:cs typeface="Arial" pitchFamily="34" charset="0"/>
              </a:rPr>
              <a:t>):______________________________</a:t>
            </a:r>
          </a:p>
          <a:p>
            <a:pPr marL="1657350" lvl="3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400" dirty="0">
                <a:latin typeface="Calibri" panose="020F0502020204030204" pitchFamily="34" charset="0"/>
                <a:cs typeface="Arial" pitchFamily="34" charset="0"/>
              </a:rPr>
              <a:t>MEJORA </a:t>
            </a:r>
            <a:r>
              <a:rPr lang="en-GB" sz="1400" dirty="0" smtClean="0">
                <a:latin typeface="Calibri" panose="020F0502020204030204" pitchFamily="34" charset="0"/>
                <a:cs typeface="Arial" pitchFamily="34" charset="0"/>
              </a:rPr>
              <a:t>3:_________________________ </a:t>
            </a:r>
            <a:r>
              <a:rPr lang="en-GB" sz="1400" dirty="0">
                <a:latin typeface="Calibri" panose="020F0502020204030204" pitchFamily="34" charset="0"/>
                <a:cs typeface="Arial" pitchFamily="34" charset="0"/>
              </a:rPr>
              <a:t>IMPACTO (€):______________________________</a:t>
            </a:r>
          </a:p>
          <a:p>
            <a:pPr marL="1657350" lvl="3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400" dirty="0">
                <a:latin typeface="Calibri" panose="020F0502020204030204" pitchFamily="34" charset="0"/>
                <a:cs typeface="Arial" pitchFamily="34" charset="0"/>
              </a:rPr>
              <a:t>MEJORA </a:t>
            </a:r>
            <a:r>
              <a:rPr lang="en-GB" sz="1400" dirty="0" smtClean="0">
                <a:latin typeface="Calibri" panose="020F0502020204030204" pitchFamily="34" charset="0"/>
                <a:cs typeface="Arial" pitchFamily="34" charset="0"/>
              </a:rPr>
              <a:t>4:_________________________ </a:t>
            </a:r>
            <a:r>
              <a:rPr lang="en-GB" sz="1400" dirty="0">
                <a:latin typeface="Calibri" panose="020F0502020204030204" pitchFamily="34" charset="0"/>
                <a:cs typeface="Arial" pitchFamily="34" charset="0"/>
              </a:rPr>
              <a:t>IMPACTO (€):______________________________</a:t>
            </a:r>
          </a:p>
          <a:p>
            <a:pPr marL="1657350" lvl="3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endParaRPr lang="en-GB" sz="1400" dirty="0">
              <a:latin typeface="Calibri" panose="020F0502020204030204" pitchFamily="34" charset="0"/>
              <a:cs typeface="Arial" pitchFamily="34" charset="0"/>
            </a:endParaRPr>
          </a:p>
          <a:p>
            <a:pPr lvl="3">
              <a:spcBef>
                <a:spcPts val="300"/>
              </a:spcBef>
              <a:spcAft>
                <a:spcPts val="300"/>
              </a:spcAft>
              <a:defRPr/>
            </a:pPr>
            <a:r>
              <a:rPr lang="en-GB" sz="1400" dirty="0" smtClean="0">
                <a:latin typeface="Calibri" panose="020F0502020204030204" pitchFamily="34" charset="0"/>
                <a:cs typeface="+mn-cs"/>
              </a:rPr>
              <a:t> </a:t>
            </a:r>
          </a:p>
          <a:p>
            <a:pPr marL="1150938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  <a:defRPr/>
            </a:pPr>
            <a:endParaRPr lang="en-GB" sz="1400" dirty="0">
              <a:latin typeface="Calibri" panose="020F0502020204030204" pitchFamily="34" charset="0"/>
              <a:cs typeface="Arial" pitchFamily="34" charset="0"/>
            </a:endParaRPr>
          </a:p>
        </p:txBody>
      </p:sp>
      <p:pic>
        <p:nvPicPr>
          <p:cNvPr id="36869" name="9 Imagen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4963" y="6227763"/>
            <a:ext cx="106045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500063" y="1268413"/>
            <a:ext cx="8774112" cy="460375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/>
        </p:spPr>
        <p:txBody>
          <a:bodyPr lIns="76200" tIns="38100" rIns="76200" bIns="38100">
            <a:spAutoFit/>
          </a:bodyPr>
          <a:lstStyle/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00" b="1" dirty="0">
                <a:latin typeface="Arial Narrow" pitchFamily="34" charset="0"/>
                <a:cs typeface="+mn-cs"/>
              </a:rPr>
              <a:t>	</a:t>
            </a:r>
          </a:p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400" b="1" dirty="0">
                <a:latin typeface="Arial Narrow" pitchFamily="34" charset="0"/>
                <a:cs typeface="+mn-cs"/>
              </a:rPr>
              <a:t> </a:t>
            </a:r>
            <a:r>
              <a:rPr lang="en-GB" sz="2400" b="1" dirty="0">
                <a:latin typeface="Arial Narrow" pitchFamily="34" charset="0"/>
                <a:cs typeface="+mn-cs"/>
              </a:rPr>
              <a:t>IV.</a:t>
            </a:r>
            <a:r>
              <a:rPr lang="en-GB" sz="2400" b="1" dirty="0">
                <a:latin typeface="Arial Narrow" pitchFamily="34" charset="0"/>
                <a:cs typeface="+mn-cs"/>
              </a:rPr>
              <a:t>	</a:t>
            </a:r>
            <a:r>
              <a:rPr lang="en-GB" sz="2400" b="1" dirty="0">
                <a:latin typeface="Arial Narrow" pitchFamily="34" charset="0"/>
                <a:cs typeface="+mn-cs"/>
              </a:rPr>
              <a:t>EJECUCIÓN</a:t>
            </a:r>
            <a:endParaRPr lang="en-GB" sz="2400" b="1" dirty="0">
              <a:latin typeface="Arial Narrow" pitchFamily="34" charset="0"/>
              <a:cs typeface="+mn-cs"/>
            </a:endParaRPr>
          </a:p>
        </p:txBody>
      </p:sp>
      <p:sp>
        <p:nvSpPr>
          <p:cNvPr id="11" name="Rectangle 17"/>
          <p:cNvSpPr>
            <a:spLocks noChangeArrowheads="1"/>
          </p:cNvSpPr>
          <p:nvPr/>
        </p:nvSpPr>
        <p:spPr bwMode="auto">
          <a:xfrm>
            <a:off x="539750" y="434975"/>
            <a:ext cx="8604250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46038" tIns="44450" rIns="46038" bIns="44450"/>
          <a:lstStyle/>
          <a:p>
            <a:pPr eaLnBrk="0" hangingPunct="0">
              <a:defRPr/>
            </a:pPr>
            <a:r>
              <a:rPr lang="en-GB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COMPRA PÚBLICA INNOVADORA</a:t>
            </a:r>
            <a:endParaRPr lang="en-GB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intranet.redinterna.age/stfls/comun/logos/2011-Economia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01275" y="6098682"/>
            <a:ext cx="2482771" cy="7593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1209675" y="1990725"/>
            <a:ext cx="8064500" cy="358775"/>
          </a:xfrm>
          <a:prstGeom prst="roundRect">
            <a:avLst>
              <a:gd name="adj" fmla="val 16667"/>
            </a:avLst>
          </a:prstGeom>
          <a:solidFill>
            <a:srgbClr val="333333"/>
          </a:solidFill>
          <a:ln>
            <a:noFill/>
          </a:ln>
          <a:effectLst/>
          <a:extLst/>
        </p:spPr>
        <p:txBody>
          <a:bodyPr lIns="76200" tIns="38100" rIns="76200" bIns="381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b="1" kern="0" dirty="0">
              <a:solidFill>
                <a:srgbClr val="000000">
                  <a:lumMod val="95000"/>
                  <a:lumOff val="5000"/>
                </a:srgbClr>
              </a:solidFill>
              <a:latin typeface="Verdana" pitchFamily="34" charset="0"/>
              <a:cs typeface="+mn-cs"/>
            </a:endParaRPr>
          </a:p>
        </p:txBody>
      </p:sp>
      <p:sp>
        <p:nvSpPr>
          <p:cNvPr id="15" name="AutoShape 10"/>
          <p:cNvSpPr>
            <a:spLocks noChangeArrowheads="1"/>
          </p:cNvSpPr>
          <p:nvPr/>
        </p:nvSpPr>
        <p:spPr bwMode="auto">
          <a:xfrm>
            <a:off x="1209675" y="2422525"/>
            <a:ext cx="8064500" cy="3598863"/>
          </a:xfrm>
          <a:prstGeom prst="roundRect">
            <a:avLst>
              <a:gd name="adj" fmla="val 16667"/>
            </a:avLst>
          </a:prstGeom>
          <a:solidFill>
            <a:srgbClr val="660066">
              <a:alpha val="70000"/>
            </a:srgbClr>
          </a:solidFill>
          <a:ln>
            <a:noFill/>
          </a:ln>
          <a:effectLst/>
          <a:extLst/>
        </p:spPr>
        <p:txBody>
          <a:bodyPr lIns="76200" tIns="38100" rIns="76200" bIns="381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b="1" kern="0" dirty="0">
              <a:solidFill>
                <a:srgbClr val="000000">
                  <a:lumMod val="95000"/>
                  <a:lumOff val="5000"/>
                </a:srgbClr>
              </a:solidFill>
              <a:latin typeface="Verdana" pitchFamily="34" charset="0"/>
              <a:cs typeface="+mn-cs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539750" y="1990725"/>
            <a:ext cx="8734425" cy="4192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36000" tIns="38100" rIns="36000" bIns="38100">
            <a:spAutoFit/>
          </a:bodyPr>
          <a:lstStyle>
            <a:lvl1pPr marL="542925" indent="-2762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80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87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>
              <a:spcBef>
                <a:spcPct val="90000"/>
              </a:spcBef>
              <a:spcAft>
                <a:spcPts val="600"/>
              </a:spcAft>
              <a:defRPr/>
            </a:pPr>
            <a:r>
              <a:rPr lang="en-GB" sz="1800" b="1" dirty="0" smtClean="0">
                <a:latin typeface="Calibri" panose="020F0502020204030204" pitchFamily="34" charset="0"/>
                <a:cs typeface="+mn-cs"/>
              </a:rPr>
              <a:t>2. </a:t>
            </a:r>
            <a:r>
              <a:rPr lang="en-GB" sz="1800" b="1" u="sng" dirty="0" smtClean="0">
                <a:latin typeface="Calibri" panose="020F0502020204030204" pitchFamily="34" charset="0"/>
                <a:cs typeface="+mn-cs"/>
              </a:rPr>
              <a:t>EVALUACIÓN - ANÁLISIS COSTE BENEFICIO:</a:t>
            </a:r>
          </a:p>
          <a:p>
            <a:pPr lvl="1" algn="ctr">
              <a:spcBef>
                <a:spcPts val="0"/>
              </a:spcBef>
              <a:spcAft>
                <a:spcPts val="0"/>
              </a:spcAft>
              <a:defRPr/>
            </a:pPr>
            <a:endParaRPr lang="en-GB" sz="600" dirty="0" smtClean="0">
              <a:solidFill>
                <a:schemeClr val="bg1"/>
              </a:solidFill>
              <a:latin typeface="Calibri" panose="020F0502020204030204" pitchFamily="34" charset="0"/>
              <a:cs typeface="+mn-cs"/>
            </a:endParaRPr>
          </a:p>
          <a:p>
            <a:pPr lvl="1" algn="ctr">
              <a:spcBef>
                <a:spcPts val="0"/>
              </a:spcBef>
              <a:spcAft>
                <a:spcPts val="0"/>
              </a:spcAft>
              <a:defRPr/>
            </a:pPr>
            <a:endParaRPr lang="en-GB" sz="600" dirty="0">
              <a:solidFill>
                <a:schemeClr val="bg1"/>
              </a:solidFill>
              <a:latin typeface="Calibri" panose="020F0502020204030204" pitchFamily="34" charset="0"/>
              <a:cs typeface="+mn-cs"/>
            </a:endParaRPr>
          </a:p>
          <a:p>
            <a:pPr lvl="3">
              <a:spcBef>
                <a:spcPts val="300"/>
              </a:spcBef>
              <a:spcAft>
                <a:spcPts val="300"/>
              </a:spcAft>
              <a:defRPr/>
            </a:pPr>
            <a:endParaRPr lang="en-GB" sz="1400" dirty="0" smtClean="0">
              <a:latin typeface="Calibri" panose="020F0502020204030204" pitchFamily="34" charset="0"/>
              <a:cs typeface="+mn-cs"/>
            </a:endParaRPr>
          </a:p>
          <a:p>
            <a:pPr marL="1150938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  <a:defRPr/>
            </a:pPr>
            <a:r>
              <a:rPr lang="en-GB" sz="1400" dirty="0"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GB" sz="1400" dirty="0" smtClean="0">
                <a:latin typeface="Calibri" panose="020F0502020204030204" pitchFamily="34" charset="0"/>
                <a:cs typeface="Arial" pitchFamily="34" charset="0"/>
              </a:rPr>
              <a:t>COSTES ESTIMADOS DE DESARROLLO DE LA MEJORA:______________________________________</a:t>
            </a:r>
          </a:p>
          <a:p>
            <a:pPr marL="1330325" lvl="2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  <a:defRPr/>
            </a:pPr>
            <a:r>
              <a:rPr lang="en-GB" sz="1400" dirty="0" smtClean="0">
                <a:latin typeface="Calibri" panose="020F0502020204030204" pitchFamily="34" charset="0"/>
                <a:cs typeface="Arial" pitchFamily="34" charset="0"/>
              </a:rPr>
              <a:t>FASE I:</a:t>
            </a:r>
            <a:endParaRPr lang="en-GB" sz="1400" dirty="0">
              <a:latin typeface="Calibri" panose="020F0502020204030204" pitchFamily="34" charset="0"/>
              <a:cs typeface="Arial" pitchFamily="34" charset="0"/>
            </a:endParaRPr>
          </a:p>
          <a:p>
            <a:pPr marL="1273175" lvl="2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400" dirty="0" smtClean="0">
                <a:latin typeface="Calibri" panose="020F0502020204030204" pitchFamily="34" charset="0"/>
                <a:cs typeface="Arial" pitchFamily="34" charset="0"/>
              </a:rPr>
              <a:t>OFICINA DE PROYECTO (PERSONAL, INVERSIONES, EQUIPAMIENTO):__________________ (MAX 30%)</a:t>
            </a:r>
            <a:endParaRPr lang="en-GB" sz="1400" dirty="0">
              <a:latin typeface="Calibri" panose="020F0502020204030204" pitchFamily="34" charset="0"/>
              <a:cs typeface="Arial" pitchFamily="34" charset="0"/>
            </a:endParaRPr>
          </a:p>
          <a:p>
            <a:pPr marL="1273175" lvl="2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400" dirty="0" smtClean="0">
                <a:latin typeface="Calibri" panose="020F0502020204030204" pitchFamily="34" charset="0"/>
                <a:cs typeface="Arial" pitchFamily="34" charset="0"/>
              </a:rPr>
              <a:t>CONTRATOS DE DESARRALLO A LAS EMPRESAS:___________________________________ (MIN 70%)</a:t>
            </a:r>
          </a:p>
          <a:p>
            <a:pPr marL="1273175" lvl="2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400" dirty="0" smtClean="0">
                <a:latin typeface="Calibri" panose="020F0502020204030204" pitchFamily="34" charset="0"/>
                <a:cs typeface="Arial" pitchFamily="34" charset="0"/>
              </a:rPr>
              <a:t>DURACION DE LA FASE I:___________________________________________________ (MAX 4 AÑOS)</a:t>
            </a:r>
            <a:endParaRPr lang="en-GB" sz="1400" dirty="0">
              <a:latin typeface="Calibri" panose="020F0502020204030204" pitchFamily="34" charset="0"/>
              <a:cs typeface="Arial" pitchFamily="34" charset="0"/>
            </a:endParaRPr>
          </a:p>
          <a:p>
            <a:pPr marL="1330325" lvl="2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  <a:defRPr/>
            </a:pPr>
            <a:r>
              <a:rPr lang="en-GB" sz="1400" dirty="0">
                <a:latin typeface="Calibri" panose="020F0502020204030204" pitchFamily="34" charset="0"/>
                <a:cs typeface="Arial" pitchFamily="34" charset="0"/>
              </a:rPr>
              <a:t>FASE </a:t>
            </a:r>
            <a:r>
              <a:rPr lang="en-GB" sz="1400" dirty="0" err="1" smtClean="0">
                <a:latin typeface="Calibri" panose="020F0502020204030204" pitchFamily="34" charset="0"/>
                <a:cs typeface="Arial" pitchFamily="34" charset="0"/>
              </a:rPr>
              <a:t>iI</a:t>
            </a:r>
            <a:r>
              <a:rPr lang="en-GB" sz="1400" dirty="0">
                <a:latin typeface="Calibri" panose="020F0502020204030204" pitchFamily="34" charset="0"/>
                <a:cs typeface="Arial" pitchFamily="34" charset="0"/>
              </a:rPr>
              <a:t>:</a:t>
            </a:r>
          </a:p>
          <a:p>
            <a:pPr marL="1273175" lvl="2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400" dirty="0" smtClean="0">
                <a:latin typeface="Calibri" panose="020F0502020204030204" pitchFamily="34" charset="0"/>
                <a:cs typeface="Arial" pitchFamily="34" charset="0"/>
              </a:rPr>
              <a:t>PRESUPUESTO DE DESPLIEGUE:_______________________________________________________</a:t>
            </a:r>
          </a:p>
          <a:p>
            <a:pPr marL="1273175" lvl="2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400" dirty="0" smtClean="0">
                <a:latin typeface="Calibri" panose="020F0502020204030204" pitchFamily="34" charset="0"/>
                <a:cs typeface="Arial" pitchFamily="34" charset="0"/>
              </a:rPr>
              <a:t>DURACIÓN DEL DESPLIEGUE:_______________________________________________ (MAX 4 AÑOS</a:t>
            </a:r>
            <a:r>
              <a:rPr lang="en-GB" sz="1200" dirty="0" smtClean="0">
                <a:latin typeface="Calibri" panose="020F0502020204030204" pitchFamily="34" charset="0"/>
                <a:cs typeface="Arial" pitchFamily="34" charset="0"/>
              </a:rPr>
              <a:t>)</a:t>
            </a:r>
            <a:endParaRPr lang="en-GB" sz="1200" dirty="0">
              <a:latin typeface="Calibri" panose="020F0502020204030204" pitchFamily="34" charset="0"/>
              <a:cs typeface="Arial" pitchFamily="34" charset="0"/>
            </a:endParaRPr>
          </a:p>
          <a:p>
            <a:pPr lvl="3">
              <a:spcBef>
                <a:spcPts val="300"/>
              </a:spcBef>
              <a:spcAft>
                <a:spcPts val="300"/>
              </a:spcAft>
              <a:defRPr/>
            </a:pPr>
            <a:r>
              <a:rPr lang="en-GB" sz="8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  <a:endParaRPr lang="en-GB" sz="800" dirty="0">
              <a:latin typeface="Calibri" panose="020F0502020204030204" pitchFamily="34" charset="0"/>
              <a:cs typeface="Arial" pitchFamily="34" charset="0"/>
            </a:endParaRPr>
          </a:p>
          <a:p>
            <a:pPr marL="1150938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  <a:defRPr/>
            </a:pPr>
            <a:r>
              <a:rPr lang="en-GB" sz="1400" b="1" dirty="0"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GB" sz="1400" b="1" dirty="0" smtClean="0">
                <a:latin typeface="Calibri" panose="020F0502020204030204" pitchFamily="34" charset="0"/>
                <a:cs typeface="Arial" pitchFamily="34" charset="0"/>
              </a:rPr>
              <a:t>VAN / TIR RESILTANTE______________________________________ (SUPERIOR A 0; MAYOR QUE 0%)</a:t>
            </a:r>
            <a:endParaRPr lang="en-GB" sz="1400" b="1" dirty="0">
              <a:latin typeface="Calibri" panose="020F0502020204030204" pitchFamily="34" charset="0"/>
              <a:cs typeface="Arial" pitchFamily="34" charset="0"/>
            </a:endParaRPr>
          </a:p>
          <a:p>
            <a:pPr lvl="3">
              <a:spcBef>
                <a:spcPts val="300"/>
              </a:spcBef>
              <a:spcAft>
                <a:spcPts val="300"/>
              </a:spcAft>
              <a:defRPr/>
            </a:pPr>
            <a:r>
              <a:rPr lang="en-GB" sz="8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  <a:endParaRPr lang="en-GB" sz="800" dirty="0">
              <a:latin typeface="Calibri" panose="020F0502020204030204" pitchFamily="34" charset="0"/>
              <a:cs typeface="Arial" pitchFamily="34" charset="0"/>
            </a:endParaRPr>
          </a:p>
          <a:p>
            <a:pPr marL="1150938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  <a:defRPr/>
            </a:pPr>
            <a:endParaRPr lang="en-GB" sz="1400" dirty="0">
              <a:latin typeface="Calibri" panose="020F0502020204030204" pitchFamily="34" charset="0"/>
              <a:cs typeface="Arial" pitchFamily="34" charset="0"/>
            </a:endParaRPr>
          </a:p>
        </p:txBody>
      </p:sp>
      <p:pic>
        <p:nvPicPr>
          <p:cNvPr id="38917" name="9 Imagen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4963" y="6227763"/>
            <a:ext cx="106045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500063" y="1268413"/>
            <a:ext cx="8774112" cy="460375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/>
        </p:spPr>
        <p:txBody>
          <a:bodyPr lIns="76200" tIns="38100" rIns="76200" bIns="38100">
            <a:spAutoFit/>
          </a:bodyPr>
          <a:lstStyle/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00" b="1" dirty="0">
                <a:latin typeface="Arial Narrow" pitchFamily="34" charset="0"/>
                <a:cs typeface="+mn-cs"/>
              </a:rPr>
              <a:t>	</a:t>
            </a:r>
          </a:p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400" b="1" dirty="0">
                <a:latin typeface="Arial Narrow" pitchFamily="34" charset="0"/>
                <a:cs typeface="+mn-cs"/>
              </a:rPr>
              <a:t> </a:t>
            </a:r>
            <a:r>
              <a:rPr lang="en-GB" sz="2400" b="1" dirty="0">
                <a:latin typeface="Arial Narrow" pitchFamily="34" charset="0"/>
                <a:cs typeface="+mn-cs"/>
              </a:rPr>
              <a:t>IV.</a:t>
            </a:r>
            <a:r>
              <a:rPr lang="en-GB" sz="2400" b="1" dirty="0">
                <a:latin typeface="Arial Narrow" pitchFamily="34" charset="0"/>
                <a:cs typeface="+mn-cs"/>
              </a:rPr>
              <a:t>	</a:t>
            </a:r>
            <a:r>
              <a:rPr lang="en-GB" sz="2400" b="1" dirty="0">
                <a:latin typeface="Arial Narrow" pitchFamily="34" charset="0"/>
                <a:cs typeface="+mn-cs"/>
              </a:rPr>
              <a:t>EJECUCIÓN</a:t>
            </a:r>
            <a:endParaRPr lang="en-GB" sz="2400" b="1" dirty="0">
              <a:latin typeface="Arial Narrow" pitchFamily="34" charset="0"/>
              <a:cs typeface="+mn-cs"/>
            </a:endParaRPr>
          </a:p>
        </p:txBody>
      </p:sp>
      <p:sp>
        <p:nvSpPr>
          <p:cNvPr id="11" name="Rectangle 17"/>
          <p:cNvSpPr>
            <a:spLocks noChangeArrowheads="1"/>
          </p:cNvSpPr>
          <p:nvPr/>
        </p:nvSpPr>
        <p:spPr bwMode="auto">
          <a:xfrm>
            <a:off x="539750" y="434975"/>
            <a:ext cx="8604250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46038" tIns="44450" rIns="46038" bIns="44450"/>
          <a:lstStyle/>
          <a:p>
            <a:pPr eaLnBrk="0" hangingPunct="0">
              <a:defRPr/>
            </a:pPr>
            <a:r>
              <a:rPr lang="en-GB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COMPRA PÚBLICA INNOVADORA</a:t>
            </a:r>
            <a:endParaRPr lang="en-GB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intranet.redinterna.age/stfls/comun/logos/2011-Economia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01275" y="6098682"/>
            <a:ext cx="2482771" cy="7593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500063" y="1268413"/>
            <a:ext cx="8774112" cy="460375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/>
        </p:spPr>
        <p:txBody>
          <a:bodyPr lIns="76200" tIns="38100" rIns="76200" bIns="38100">
            <a:spAutoFit/>
          </a:bodyPr>
          <a:lstStyle/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00" b="1" dirty="0">
                <a:latin typeface="Arial Narrow" pitchFamily="34" charset="0"/>
                <a:cs typeface="+mn-cs"/>
              </a:rPr>
              <a:t>	</a:t>
            </a:r>
          </a:p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400" b="1" dirty="0">
                <a:latin typeface="Arial Narrow" pitchFamily="34" charset="0"/>
                <a:cs typeface="+mn-cs"/>
              </a:rPr>
              <a:t> </a:t>
            </a:r>
            <a:r>
              <a:rPr lang="en-GB" sz="2400" b="1" dirty="0">
                <a:latin typeface="Arial Narrow" pitchFamily="34" charset="0"/>
                <a:cs typeface="+mn-cs"/>
              </a:rPr>
              <a:t>IV.</a:t>
            </a:r>
            <a:r>
              <a:rPr lang="en-GB" sz="2400" b="1" dirty="0">
                <a:latin typeface="Arial Narrow" pitchFamily="34" charset="0"/>
                <a:cs typeface="+mn-cs"/>
              </a:rPr>
              <a:t>	</a:t>
            </a:r>
            <a:r>
              <a:rPr lang="en-GB" sz="2400" b="1" dirty="0">
                <a:latin typeface="Arial Narrow" pitchFamily="34" charset="0"/>
                <a:cs typeface="+mn-cs"/>
              </a:rPr>
              <a:t>EJECUCIÓN</a:t>
            </a:r>
            <a:endParaRPr lang="en-GB" sz="2400" b="1" dirty="0">
              <a:latin typeface="Arial Narrow" pitchFamily="34" charset="0"/>
              <a:cs typeface="+mn-cs"/>
            </a:endParaRPr>
          </a:p>
        </p:txBody>
      </p:sp>
      <p:pic>
        <p:nvPicPr>
          <p:cNvPr id="40963" name="9 Imagen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4963" y="6227763"/>
            <a:ext cx="106045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4" name="1 CuadroTexto"/>
          <p:cNvSpPr txBox="1">
            <a:spLocks noChangeArrowheads="1"/>
          </p:cNvSpPr>
          <p:nvPr/>
        </p:nvSpPr>
        <p:spPr bwMode="auto">
          <a:xfrm>
            <a:off x="1076325" y="5661025"/>
            <a:ext cx="783748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/>
            <a:r>
              <a:rPr lang="es-ES" altLang="es-ES" sz="1100">
                <a:solidFill>
                  <a:srgbClr val="0D0D0D"/>
                </a:solidFill>
                <a:latin typeface="Calibri" pitchFamily="34" charset="0"/>
              </a:rPr>
              <a:t>(*)   La no satisfacción de las expectativas de la I+D+i permite la terminación del contrato sin generar derechos sobre el suministrador</a:t>
            </a:r>
          </a:p>
          <a:p>
            <a:pPr marL="0" lvl="1"/>
            <a:r>
              <a:rPr lang="es-ES" altLang="es-ES" sz="1100">
                <a:solidFill>
                  <a:srgbClr val="0D0D0D"/>
                </a:solidFill>
                <a:latin typeface="Calibri" pitchFamily="34" charset="0"/>
              </a:rPr>
              <a:t>(**) Vinculado a la transposición de la Directiva de Contratos del Sector Público [D2014/24/UE, 26 febrero]</a:t>
            </a:r>
          </a:p>
        </p:txBody>
      </p:sp>
      <p:sp>
        <p:nvSpPr>
          <p:cNvPr id="17" name="AutoShape 10"/>
          <p:cNvSpPr>
            <a:spLocks noChangeArrowheads="1"/>
          </p:cNvSpPr>
          <p:nvPr/>
        </p:nvSpPr>
        <p:spPr bwMode="auto">
          <a:xfrm>
            <a:off x="1423988" y="1895475"/>
            <a:ext cx="7850187" cy="381000"/>
          </a:xfrm>
          <a:prstGeom prst="roundRect">
            <a:avLst>
              <a:gd name="adj" fmla="val 16667"/>
            </a:avLst>
          </a:prstGeom>
          <a:solidFill>
            <a:schemeClr val="tx2">
              <a:lumMod val="65000"/>
              <a:alpha val="70000"/>
            </a:schemeClr>
          </a:solidFill>
          <a:ln>
            <a:noFill/>
          </a:ln>
          <a:effectLst/>
          <a:extLst/>
        </p:spPr>
        <p:txBody>
          <a:bodyPr lIns="76200" tIns="38100" rIns="76200" bIns="381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b="1" kern="0" dirty="0">
              <a:solidFill>
                <a:srgbClr val="000000">
                  <a:lumMod val="95000"/>
                  <a:lumOff val="5000"/>
                </a:srgbClr>
              </a:solidFill>
              <a:latin typeface="Verdana" pitchFamily="34" charset="0"/>
              <a:cs typeface="+mn-cs"/>
            </a:endParaRPr>
          </a:p>
        </p:txBody>
      </p:sp>
      <p:sp>
        <p:nvSpPr>
          <p:cNvPr id="19" name="AutoShape 10"/>
          <p:cNvSpPr>
            <a:spLocks noChangeArrowheads="1"/>
          </p:cNvSpPr>
          <p:nvPr/>
        </p:nvSpPr>
        <p:spPr bwMode="auto">
          <a:xfrm>
            <a:off x="1423988" y="4652963"/>
            <a:ext cx="7850187" cy="381000"/>
          </a:xfrm>
          <a:prstGeom prst="roundRect">
            <a:avLst>
              <a:gd name="adj" fmla="val 16667"/>
            </a:avLst>
          </a:prstGeom>
          <a:solidFill>
            <a:schemeClr val="tx2">
              <a:lumMod val="65000"/>
              <a:alpha val="70000"/>
            </a:schemeClr>
          </a:solidFill>
          <a:ln>
            <a:noFill/>
          </a:ln>
          <a:effectLst/>
          <a:extLst/>
        </p:spPr>
        <p:txBody>
          <a:bodyPr lIns="76200" tIns="38100" rIns="76200" bIns="381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b="1" kern="0" dirty="0">
              <a:solidFill>
                <a:srgbClr val="000000">
                  <a:lumMod val="95000"/>
                  <a:lumOff val="5000"/>
                </a:srgbClr>
              </a:solidFill>
              <a:latin typeface="Verdana" pitchFamily="34" charset="0"/>
              <a:cs typeface="+mn-cs"/>
            </a:endParaRP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563563" y="1522413"/>
            <a:ext cx="8710612" cy="414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36000" tIns="38100" rIns="36000" bIns="38100">
            <a:spAutoFit/>
          </a:bodyPr>
          <a:lstStyle>
            <a:lvl1pPr marL="542925" indent="-2762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80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87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algn="ctr">
              <a:spcBef>
                <a:spcPts val="0"/>
              </a:spcBef>
              <a:spcAft>
                <a:spcPts val="0"/>
              </a:spcAft>
              <a:defRPr/>
            </a:pPr>
            <a:endParaRPr lang="es-ES" sz="600" dirty="0" smtClean="0">
              <a:solidFill>
                <a:schemeClr val="bg1"/>
              </a:solidFill>
              <a:latin typeface="Calibri" panose="020F0502020204030204" pitchFamily="34" charset="0"/>
              <a:cs typeface="+mn-cs"/>
            </a:endParaRPr>
          </a:p>
          <a:p>
            <a:pPr lvl="1" algn="ctr">
              <a:spcBef>
                <a:spcPts val="0"/>
              </a:spcBef>
              <a:spcAft>
                <a:spcPts val="0"/>
              </a:spcAft>
              <a:defRPr/>
            </a:pPr>
            <a:endParaRPr lang="es-ES" sz="600" dirty="0">
              <a:solidFill>
                <a:schemeClr val="bg1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endParaRPr lang="es-ES" sz="1400" b="1" dirty="0" smtClean="0">
              <a:latin typeface="Calibri" panose="020F0502020204030204" pitchFamily="34" charset="0"/>
              <a:cs typeface="Arial" pitchFamily="34" charset="0"/>
            </a:endParaRPr>
          </a:p>
          <a:p>
            <a:pPr marL="1273175" lvl="2" indent="-285750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q"/>
              <a:defRPr/>
            </a:pPr>
            <a:r>
              <a:rPr lang="es-ES" sz="16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TRAMO </a:t>
            </a:r>
            <a:r>
              <a:rPr lang="es-ES" sz="1600" b="1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I: </a:t>
            </a:r>
            <a:r>
              <a:rPr lang="es-ES" sz="16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I+D+i</a:t>
            </a:r>
            <a:endParaRPr lang="es-ES" sz="1600" b="1" dirty="0">
              <a:solidFill>
                <a:srgbClr val="000000">
                  <a:lumMod val="95000"/>
                  <a:lumOff val="5000"/>
                </a:srgbClr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marL="1657350" lvl="3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PROTOCOLO INNODEMANDA		           [CDTI/COMPRADOR]</a:t>
            </a:r>
          </a:p>
          <a:p>
            <a:pPr marL="1657350" lvl="3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CONSULTA AL MERCADO</a:t>
            </a:r>
            <a:r>
              <a:rPr lang="es-ES" sz="1400" b="1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	   	</a:t>
            </a: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	           [</a:t>
            </a:r>
            <a:r>
              <a:rPr lang="es-ES" sz="1400" b="1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COMPRADOR </a:t>
            </a: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PÚBLICO/EMPRESAS]</a:t>
            </a:r>
          </a:p>
          <a:p>
            <a:pPr marL="2114550" lvl="4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Solicitudes Financiación CDTI		           [EMPRESAS]</a:t>
            </a:r>
            <a:endParaRPr lang="es-ES" sz="1400" b="1" dirty="0">
              <a:solidFill>
                <a:srgbClr val="000000">
                  <a:lumMod val="95000"/>
                  <a:lumOff val="5000"/>
                </a:srgbClr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marL="1657350" lvl="3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LICITACIÓN CPI (CPP /CPTI)			           [EMPRESAS]</a:t>
            </a:r>
            <a:endParaRPr lang="es-ES" sz="1400" b="1" dirty="0">
              <a:solidFill>
                <a:srgbClr val="000000">
                  <a:lumMod val="95000"/>
                  <a:lumOff val="5000"/>
                </a:srgbClr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marL="1657350" lvl="3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ENTREGA DE SERVICIOS DE I+D+i		           [EMPRESAS]</a:t>
            </a:r>
          </a:p>
          <a:p>
            <a:pPr marL="2114550" lvl="4" indent="-285750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pP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Por Hitos de Certificación</a:t>
            </a:r>
          </a:p>
          <a:p>
            <a:pPr marL="2114550" lvl="4" indent="-285750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pP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Cobro por Hitos Cumplidos*</a:t>
            </a:r>
          </a:p>
          <a:p>
            <a:pPr marL="1657350" lvl="3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EVALUACIÓN</a:t>
            </a:r>
            <a:r>
              <a:rPr lang="es-ES" sz="1400" b="1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	</a:t>
            </a: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			           [</a:t>
            </a:r>
            <a:r>
              <a:rPr lang="es-ES" sz="1400" b="1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MINECO</a:t>
            </a: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]</a:t>
            </a:r>
          </a:p>
          <a:p>
            <a:pPr lvl="1">
              <a:spcBef>
                <a:spcPts val="300"/>
              </a:spcBef>
              <a:spcAft>
                <a:spcPts val="300"/>
              </a:spcAft>
              <a:defRPr/>
            </a:pPr>
            <a:endParaRPr lang="es-ES" sz="400" b="1" dirty="0">
              <a:solidFill>
                <a:srgbClr val="000000">
                  <a:lumMod val="95000"/>
                  <a:lumOff val="5000"/>
                </a:srgbClr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marL="1273175" lvl="2" indent="-285750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q"/>
              <a:defRPr/>
            </a:pPr>
            <a:r>
              <a:rPr lang="es-ES" sz="1600" b="1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TRAMO </a:t>
            </a:r>
            <a:r>
              <a:rPr lang="es-ES" sz="16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II: DESPLIEGUE </a:t>
            </a:r>
          </a:p>
          <a:p>
            <a:pPr marL="1657350" lvl="3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PROCEDIMIENTO DE ASOCIACIÓN PARA LA INNOVACIÓN**</a:t>
            </a:r>
          </a:p>
          <a:p>
            <a:pPr marL="1657350" lvl="3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CONTRATOS DE FABRICACIÓN, OBRAS, SUMINISTROS &amp; SERVICIOS…</a:t>
            </a:r>
          </a:p>
        </p:txBody>
      </p:sp>
      <p:sp>
        <p:nvSpPr>
          <p:cNvPr id="11" name="Rectangle 17"/>
          <p:cNvSpPr>
            <a:spLocks noChangeArrowheads="1"/>
          </p:cNvSpPr>
          <p:nvPr/>
        </p:nvSpPr>
        <p:spPr bwMode="auto">
          <a:xfrm>
            <a:off x="539750" y="434975"/>
            <a:ext cx="8604250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46038" tIns="44450" rIns="46038" bIns="44450"/>
          <a:lstStyle/>
          <a:p>
            <a:pPr eaLnBrk="0" hangingPunct="0">
              <a:defRPr/>
            </a:pPr>
            <a:r>
              <a:rPr lang="en-GB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COMPRA PÚBLICA INNOVADORA</a:t>
            </a:r>
            <a:endParaRPr lang="en-GB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intranet.redinterna.age/stfls/comun/logos/2011-Economia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01275" y="6098682"/>
            <a:ext cx="2482771" cy="7593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500063" y="1268413"/>
            <a:ext cx="8774112" cy="460375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/>
        </p:spPr>
        <p:txBody>
          <a:bodyPr lIns="76200" tIns="38100" rIns="76200" bIns="38100">
            <a:spAutoFit/>
          </a:bodyPr>
          <a:lstStyle/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00" b="1" dirty="0">
                <a:latin typeface="Arial Narrow" pitchFamily="34" charset="0"/>
                <a:cs typeface="+mn-cs"/>
              </a:rPr>
              <a:t>	</a:t>
            </a:r>
          </a:p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400" b="1" dirty="0">
                <a:latin typeface="Arial Narrow" pitchFamily="34" charset="0"/>
                <a:cs typeface="+mn-cs"/>
              </a:rPr>
              <a:t> </a:t>
            </a:r>
            <a:r>
              <a:rPr lang="en-GB" sz="2400" b="1" dirty="0">
                <a:latin typeface="Arial Narrow" pitchFamily="34" charset="0"/>
                <a:cs typeface="+mn-cs"/>
              </a:rPr>
              <a:t>IV.</a:t>
            </a:r>
            <a:r>
              <a:rPr lang="en-GB" sz="2400" b="1" dirty="0">
                <a:latin typeface="Arial Narrow" pitchFamily="34" charset="0"/>
                <a:cs typeface="+mn-cs"/>
              </a:rPr>
              <a:t>	</a:t>
            </a:r>
            <a:r>
              <a:rPr lang="en-GB" sz="2400" b="1" dirty="0">
                <a:latin typeface="Arial Narrow" pitchFamily="34" charset="0"/>
                <a:cs typeface="+mn-cs"/>
              </a:rPr>
              <a:t>EJECUCIÓN</a:t>
            </a:r>
            <a:endParaRPr lang="en-GB" sz="2400" b="1" dirty="0">
              <a:latin typeface="Arial Narrow" pitchFamily="34" charset="0"/>
              <a:cs typeface="+mn-cs"/>
            </a:endParaRPr>
          </a:p>
        </p:txBody>
      </p:sp>
      <p:grpSp>
        <p:nvGrpSpPr>
          <p:cNvPr id="43011" name="1 Grupo"/>
          <p:cNvGrpSpPr>
            <a:grpSpLocks/>
          </p:cNvGrpSpPr>
          <p:nvPr/>
        </p:nvGrpSpPr>
        <p:grpSpPr bwMode="auto">
          <a:xfrm>
            <a:off x="563563" y="1760538"/>
            <a:ext cx="8710612" cy="1127125"/>
            <a:chOff x="564330" y="1818357"/>
            <a:chExt cx="8709150" cy="1127547"/>
          </a:xfrm>
        </p:grpSpPr>
        <p:sp>
          <p:nvSpPr>
            <p:cNvPr id="7" name="AutoShape 10"/>
            <p:cNvSpPr>
              <a:spLocks noChangeArrowheads="1"/>
            </p:cNvSpPr>
            <p:nvPr/>
          </p:nvSpPr>
          <p:spPr bwMode="auto">
            <a:xfrm>
              <a:off x="1096053" y="1988283"/>
              <a:ext cx="8177427" cy="381143"/>
            </a:xfrm>
            <a:prstGeom prst="roundRect">
              <a:avLst>
                <a:gd name="adj" fmla="val 16667"/>
              </a:avLst>
            </a:prstGeom>
            <a:solidFill>
              <a:srgbClr val="003300">
                <a:alpha val="70000"/>
              </a:srgbClr>
            </a:solidFill>
            <a:ln>
              <a:noFill/>
            </a:ln>
            <a:effectLst/>
            <a:extLst/>
          </p:spPr>
          <p:txBody>
            <a:bodyPr lIns="76200" tIns="38100" rIns="76200" bIns="381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2000" b="1" kern="0" dirty="0">
                <a:solidFill>
                  <a:srgbClr val="000000">
                    <a:lumMod val="95000"/>
                    <a:lumOff val="5000"/>
                  </a:srgbClr>
                </a:solidFill>
                <a:latin typeface="Verdana" pitchFamily="34" charset="0"/>
                <a:cs typeface="+mn-cs"/>
              </a:endParaRPr>
            </a:p>
          </p:txBody>
        </p:sp>
        <p:sp>
          <p:nvSpPr>
            <p:cNvPr id="11" name="AutoShape 10"/>
            <p:cNvSpPr>
              <a:spLocks noChangeArrowheads="1"/>
            </p:cNvSpPr>
            <p:nvPr/>
          </p:nvSpPr>
          <p:spPr bwMode="auto">
            <a:xfrm>
              <a:off x="1424611" y="2564761"/>
              <a:ext cx="7848869" cy="381143"/>
            </a:xfrm>
            <a:prstGeom prst="roundRect">
              <a:avLst>
                <a:gd name="adj" fmla="val 16667"/>
              </a:avLst>
            </a:prstGeom>
            <a:solidFill>
              <a:schemeClr val="tx2">
                <a:lumMod val="65000"/>
                <a:alpha val="70000"/>
              </a:schemeClr>
            </a:solidFill>
            <a:ln>
              <a:noFill/>
            </a:ln>
            <a:effectLst/>
            <a:extLst/>
          </p:spPr>
          <p:txBody>
            <a:bodyPr lIns="76200" tIns="38100" rIns="76200" bIns="381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2000" b="1" kern="0" dirty="0">
                <a:solidFill>
                  <a:srgbClr val="000000">
                    <a:lumMod val="95000"/>
                    <a:lumOff val="5000"/>
                  </a:srgbClr>
                </a:solidFill>
                <a:latin typeface="Verdana" pitchFamily="34" charset="0"/>
                <a:cs typeface="+mn-cs"/>
              </a:endParaRPr>
            </a:p>
          </p:txBody>
        </p:sp>
        <p:sp>
          <p:nvSpPr>
            <p:cNvPr id="13" name="Text Box 5"/>
            <p:cNvSpPr txBox="1">
              <a:spLocks noChangeArrowheads="1"/>
            </p:cNvSpPr>
            <p:nvPr/>
          </p:nvSpPr>
          <p:spPr bwMode="auto">
            <a:xfrm>
              <a:off x="564330" y="1818357"/>
              <a:ext cx="8709150" cy="11005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 lIns="36000" tIns="38100" rIns="36000" bIns="38100">
              <a:spAutoFit/>
            </a:bodyPr>
            <a:lstStyle>
              <a:lvl1pPr marL="542925" indent="-2762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8080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987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lvl="1" algn="ctr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sz="600" dirty="0" smtClean="0">
                <a:solidFill>
                  <a:schemeClr val="bg1"/>
                </a:solidFill>
                <a:latin typeface="Calibri" panose="020F0502020204030204" pitchFamily="34" charset="0"/>
                <a:cs typeface="+mn-cs"/>
              </a:endParaRPr>
            </a:p>
            <a:p>
              <a:pPr lvl="1" algn="ctr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sz="600" dirty="0">
                <a:solidFill>
                  <a:schemeClr val="bg1"/>
                </a:solidFill>
                <a:latin typeface="Calibri" panose="020F0502020204030204" pitchFamily="34" charset="0"/>
                <a:cs typeface="Arial" pitchFamily="34" charset="0"/>
              </a:endParaRPr>
            </a:p>
            <a:p>
              <a:pPr marL="1093788" lvl="1" indent="-285750"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q"/>
                <a:defRPr/>
              </a:pPr>
              <a:r>
                <a:rPr lang="es-ES" sz="1700" b="1" dirty="0">
                  <a:latin typeface="Calibri" panose="020F0502020204030204" pitchFamily="34" charset="0"/>
                  <a:cs typeface="Arial" pitchFamily="34" charset="0"/>
                </a:rPr>
                <a:t> </a:t>
              </a:r>
              <a:r>
                <a:rPr lang="es-ES" sz="1700" b="1" dirty="0" smtClean="0">
                  <a:latin typeface="Calibri" panose="020F0502020204030204" pitchFamily="34" charset="0"/>
                  <a:cs typeface="Arial" pitchFamily="34" charset="0"/>
                </a:rPr>
                <a:t>DESPLIEGUE </a:t>
              </a:r>
              <a:r>
                <a:rPr lang="es-ES" sz="1700" b="1" dirty="0">
                  <a:latin typeface="Calibri" panose="020F0502020204030204" pitchFamily="34" charset="0"/>
                  <a:cs typeface="Arial" pitchFamily="34" charset="0"/>
                </a:rPr>
                <a:t>OPERACIÓN: </a:t>
              </a:r>
              <a:endParaRPr lang="es-ES" sz="1700" b="1" dirty="0" smtClean="0">
                <a:latin typeface="Calibri" panose="020F0502020204030204" pitchFamily="34" charset="0"/>
                <a:cs typeface="Arial" pitchFamily="34" charset="0"/>
              </a:endParaRPr>
            </a:p>
            <a:p>
              <a:pPr lvl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sz="1400" b="1" dirty="0" smtClean="0">
                <a:latin typeface="Calibri" panose="020F0502020204030204" pitchFamily="34" charset="0"/>
                <a:cs typeface="Arial" pitchFamily="34" charset="0"/>
              </a:endParaRPr>
            </a:p>
            <a:p>
              <a:pPr marL="1273175" lvl="2" indent="-285750"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q"/>
                <a:defRPr/>
              </a:pPr>
              <a:r>
                <a:rPr lang="es-ES" sz="1600" b="1" dirty="0" smtClean="0">
                  <a:solidFill>
                    <a:srgbClr val="000000">
                      <a:lumMod val="95000"/>
                      <a:lumOff val="5000"/>
                    </a:srgbClr>
                  </a:solidFill>
                  <a:latin typeface="Calibri" panose="020F0502020204030204" pitchFamily="34" charset="0"/>
                  <a:cs typeface="Arial" pitchFamily="34" charset="0"/>
                </a:rPr>
                <a:t>TRAMO </a:t>
              </a:r>
              <a:r>
                <a:rPr lang="es-ES" sz="1600" b="1" dirty="0">
                  <a:solidFill>
                    <a:srgbClr val="000000">
                      <a:lumMod val="95000"/>
                      <a:lumOff val="5000"/>
                    </a:srgbClr>
                  </a:solidFill>
                  <a:latin typeface="Calibri" panose="020F0502020204030204" pitchFamily="34" charset="0"/>
                  <a:cs typeface="Arial" pitchFamily="34" charset="0"/>
                </a:rPr>
                <a:t>I: </a:t>
              </a:r>
              <a:r>
                <a:rPr lang="es-ES" sz="1600" b="1" dirty="0" err="1" smtClean="0">
                  <a:solidFill>
                    <a:srgbClr val="000000">
                      <a:lumMod val="95000"/>
                      <a:lumOff val="5000"/>
                    </a:srgbClr>
                  </a:solidFill>
                  <a:latin typeface="Calibri" panose="020F0502020204030204" pitchFamily="34" charset="0"/>
                  <a:cs typeface="Arial" pitchFamily="34" charset="0"/>
                </a:rPr>
                <a:t>I+D+i</a:t>
              </a:r>
              <a:r>
                <a:rPr lang="es-ES" sz="1600" b="1" dirty="0">
                  <a:solidFill>
                    <a:srgbClr val="000000">
                      <a:lumMod val="95000"/>
                      <a:lumOff val="5000"/>
                    </a:srgbClr>
                  </a:solidFill>
                  <a:latin typeface="Calibri" panose="020F0502020204030204" pitchFamily="34" charset="0"/>
                  <a:cs typeface="Arial" pitchFamily="34" charset="0"/>
                </a:rPr>
                <a:t>	</a:t>
              </a:r>
              <a:r>
                <a:rPr lang="es-ES" sz="1600" b="1" dirty="0" smtClean="0">
                  <a:solidFill>
                    <a:srgbClr val="000000">
                      <a:lumMod val="95000"/>
                      <a:lumOff val="5000"/>
                    </a:srgbClr>
                  </a:solidFill>
                  <a:latin typeface="Calibri" panose="020F0502020204030204" pitchFamily="34" charset="0"/>
                  <a:cs typeface="Arial" pitchFamily="34" charset="0"/>
                </a:rPr>
                <a:t>			             MECANISMO INNODEMANDA</a:t>
              </a:r>
              <a:endParaRPr lang="es-ES" sz="1600" b="1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endParaRPr>
            </a:p>
          </p:txBody>
        </p:sp>
      </p:grpSp>
      <p:pic>
        <p:nvPicPr>
          <p:cNvPr id="43012" name="13 Imagen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4963" y="6227763"/>
            <a:ext cx="106045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3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11363" y="2924175"/>
            <a:ext cx="6613525" cy="313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539750" y="434975"/>
            <a:ext cx="8604250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46038" tIns="44450" rIns="46038" bIns="44450"/>
          <a:lstStyle/>
          <a:p>
            <a:pPr eaLnBrk="0" hangingPunct="0">
              <a:defRPr/>
            </a:pPr>
            <a:r>
              <a:rPr lang="en-GB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COMPRA PÚBLICA INNOVADORA</a:t>
            </a:r>
            <a:endParaRPr lang="en-GB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intranet.redinterna.age/stfls/comun/logos/2011-Economia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01275" y="6098682"/>
            <a:ext cx="2482771" cy="7593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500063" y="1268413"/>
            <a:ext cx="8774112" cy="460375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/>
        </p:spPr>
        <p:txBody>
          <a:bodyPr lIns="76200" tIns="38100" rIns="76200" bIns="38100">
            <a:spAutoFit/>
          </a:bodyPr>
          <a:lstStyle/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00" b="1" dirty="0">
                <a:latin typeface="Arial Narrow" pitchFamily="34" charset="0"/>
                <a:cs typeface="+mn-cs"/>
              </a:rPr>
              <a:t>	</a:t>
            </a:r>
          </a:p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400" b="1" dirty="0">
                <a:latin typeface="Arial Narrow" pitchFamily="34" charset="0"/>
                <a:cs typeface="+mn-cs"/>
              </a:rPr>
              <a:t> </a:t>
            </a:r>
            <a:r>
              <a:rPr lang="en-GB" sz="2400" b="1" dirty="0">
                <a:latin typeface="Arial Narrow" pitchFamily="34" charset="0"/>
                <a:cs typeface="+mn-cs"/>
              </a:rPr>
              <a:t>V.</a:t>
            </a:r>
            <a:r>
              <a:rPr lang="en-GB" sz="2400" b="1" dirty="0">
                <a:latin typeface="Arial Narrow" pitchFamily="34" charset="0"/>
                <a:cs typeface="+mn-cs"/>
              </a:rPr>
              <a:t>	</a:t>
            </a:r>
            <a:r>
              <a:rPr lang="en-GB" sz="2400" b="1" dirty="0">
                <a:latin typeface="Arial Narrow" pitchFamily="34" charset="0"/>
                <a:cs typeface="+mn-cs"/>
              </a:rPr>
              <a:t>APLICACIÓN</a:t>
            </a:r>
            <a:endParaRPr lang="en-GB" sz="2400" b="1" dirty="0">
              <a:latin typeface="Arial Narrow" pitchFamily="34" charset="0"/>
              <a:cs typeface="+mn-cs"/>
            </a:endParaRPr>
          </a:p>
        </p:txBody>
      </p:sp>
      <p:grpSp>
        <p:nvGrpSpPr>
          <p:cNvPr id="45059" name="28 Grupo"/>
          <p:cNvGrpSpPr>
            <a:grpSpLocks/>
          </p:cNvGrpSpPr>
          <p:nvPr/>
        </p:nvGrpSpPr>
        <p:grpSpPr bwMode="auto">
          <a:xfrm>
            <a:off x="4808538" y="2708275"/>
            <a:ext cx="4446587" cy="3044825"/>
            <a:chOff x="4808984" y="2564904"/>
            <a:chExt cx="4446836" cy="3044080"/>
          </a:xfrm>
        </p:grpSpPr>
        <p:sp>
          <p:nvSpPr>
            <p:cNvPr id="45070" name="45 CuadroTexto"/>
            <p:cNvSpPr txBox="1">
              <a:spLocks noChangeArrowheads="1"/>
            </p:cNvSpPr>
            <p:nvPr/>
          </p:nvSpPr>
          <p:spPr bwMode="auto">
            <a:xfrm>
              <a:off x="4808984" y="4581128"/>
              <a:ext cx="4032449" cy="276999"/>
            </a:xfrm>
            <a:prstGeom prst="rect">
              <a:avLst/>
            </a:prstGeom>
            <a:solidFill>
              <a:srgbClr val="333333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sz="1200" b="1"/>
                <a:t>ACTUACIONES 3ª GENERACIÓN [2016-2020]:</a:t>
              </a:r>
            </a:p>
          </p:txBody>
        </p:sp>
        <p:grpSp>
          <p:nvGrpSpPr>
            <p:cNvPr id="45071" name="30 Grupo"/>
            <p:cNvGrpSpPr>
              <a:grpSpLocks/>
            </p:cNvGrpSpPr>
            <p:nvPr/>
          </p:nvGrpSpPr>
          <p:grpSpPr bwMode="auto">
            <a:xfrm>
              <a:off x="4808984" y="2564904"/>
              <a:ext cx="4446836" cy="1672446"/>
              <a:chOff x="5169024" y="2060848"/>
              <a:chExt cx="4446836" cy="1672446"/>
            </a:xfrm>
          </p:grpSpPr>
          <p:sp>
            <p:nvSpPr>
              <p:cNvPr id="41" name="40 Rectángulo redondeado"/>
              <p:cNvSpPr/>
              <p:nvPr/>
            </p:nvSpPr>
            <p:spPr>
              <a:xfrm>
                <a:off x="5169024" y="2492542"/>
                <a:ext cx="314343" cy="247589"/>
              </a:xfrm>
              <a:prstGeom prst="roundRect">
                <a:avLst/>
              </a:prstGeom>
              <a:solidFill>
                <a:srgbClr val="669900"/>
              </a:solidFill>
              <a:ln>
                <a:solidFill>
                  <a:srgbClr val="00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43" name="42 CuadroTexto"/>
              <p:cNvSpPr txBox="1"/>
              <p:nvPr/>
            </p:nvSpPr>
            <p:spPr>
              <a:xfrm>
                <a:off x="5519881" y="2132269"/>
                <a:ext cx="4095979" cy="160139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endParaRPr lang="en-GB" sz="1200" dirty="0">
                  <a:solidFill>
                    <a:schemeClr val="accent4">
                      <a:lumMod val="10000"/>
                    </a:schemeClr>
                  </a:solidFill>
                  <a:cs typeface="Arial" pitchFamily="34" charset="0"/>
                </a:endParaRPr>
              </a:p>
              <a:p>
                <a:pPr>
                  <a:defRPr/>
                </a:pPr>
                <a:endParaRPr lang="en-GB" sz="1200" dirty="0">
                  <a:solidFill>
                    <a:schemeClr val="accent4">
                      <a:lumMod val="10000"/>
                    </a:schemeClr>
                  </a:solidFill>
                  <a:cs typeface="Arial" pitchFamily="34" charset="0"/>
                </a:endParaRPr>
              </a:p>
              <a:p>
                <a:pPr>
                  <a:defRPr/>
                </a:pPr>
                <a:r>
                  <a:rPr lang="en-GB" b="1" dirty="0">
                    <a:solidFill>
                      <a:schemeClr val="accent4">
                        <a:lumMod val="10000"/>
                      </a:schemeClr>
                    </a:solidFill>
                    <a:cs typeface="Arial" pitchFamily="34" charset="0"/>
                  </a:rPr>
                  <a:t>21 </a:t>
                </a:r>
                <a:r>
                  <a:rPr lang="en-GB" b="1" dirty="0" err="1">
                    <a:solidFill>
                      <a:schemeClr val="accent4">
                        <a:lumMod val="10000"/>
                      </a:schemeClr>
                    </a:solidFill>
                    <a:cs typeface="Arial" pitchFamily="34" charset="0"/>
                  </a:rPr>
                  <a:t>Convenios</a:t>
                </a:r>
                <a:r>
                  <a:rPr lang="en-GB" dirty="0">
                    <a:solidFill>
                      <a:schemeClr val="accent4">
                        <a:lumMod val="10000"/>
                      </a:schemeClr>
                    </a:solidFill>
                    <a:cs typeface="Arial" pitchFamily="34" charset="0"/>
                  </a:rPr>
                  <a:t> </a:t>
                </a:r>
                <a:r>
                  <a:rPr lang="en-GB" b="1" dirty="0">
                    <a:solidFill>
                      <a:schemeClr val="accent4">
                        <a:lumMod val="10000"/>
                      </a:schemeClr>
                    </a:solidFill>
                    <a:cs typeface="Arial" pitchFamily="34" charset="0"/>
                  </a:rPr>
                  <a:t>(229,49 M</a:t>
                </a:r>
                <a:r>
                  <a:rPr lang="en-GB" b="1" dirty="0">
                    <a:solidFill>
                      <a:schemeClr val="accent4">
                        <a:lumMod val="10000"/>
                      </a:schemeClr>
                    </a:solidFill>
                    <a:cs typeface="Arial" pitchFamily="34" charset="0"/>
                  </a:rPr>
                  <a:t>€)</a:t>
                </a:r>
              </a:p>
              <a:p>
                <a:pPr>
                  <a:defRPr/>
                </a:pPr>
                <a:endParaRPr lang="en-GB" sz="1200" dirty="0">
                  <a:solidFill>
                    <a:schemeClr val="accent4">
                      <a:lumMod val="10000"/>
                    </a:schemeClr>
                  </a:solidFill>
                  <a:cs typeface="Arial" pitchFamily="34" charset="0"/>
                </a:endParaRPr>
              </a:p>
              <a:p>
                <a:pPr marL="171450" indent="-171450">
                  <a:buFont typeface="Wingdings" panose="05000000000000000000" pitchFamily="2" charset="2"/>
                  <a:buChar char="q"/>
                  <a:defRPr/>
                </a:pPr>
                <a:r>
                  <a:rPr lang="en-GB" sz="1200" dirty="0" err="1">
                    <a:solidFill>
                      <a:schemeClr val="accent4">
                        <a:lumMod val="10000"/>
                      </a:schemeClr>
                    </a:solidFill>
                    <a:cs typeface="Arial" pitchFamily="34" charset="0"/>
                  </a:rPr>
                  <a:t>Cumplimiento</a:t>
                </a:r>
                <a:r>
                  <a:rPr lang="en-GB" sz="1200" dirty="0">
                    <a:solidFill>
                      <a:schemeClr val="accent4">
                        <a:lumMod val="10000"/>
                      </a:schemeClr>
                    </a:solidFill>
                    <a:cs typeface="Arial" pitchFamily="34" charset="0"/>
                  </a:rPr>
                  <a:t> </a:t>
                </a:r>
                <a:r>
                  <a:rPr lang="en-GB" sz="1200" dirty="0" err="1">
                    <a:solidFill>
                      <a:schemeClr val="accent4">
                        <a:lumMod val="10000"/>
                      </a:schemeClr>
                    </a:solidFill>
                    <a:cs typeface="Arial" pitchFamily="34" charset="0"/>
                  </a:rPr>
                  <a:t>Objetivos</a:t>
                </a:r>
                <a:r>
                  <a:rPr lang="en-GB" sz="1200" dirty="0">
                    <a:solidFill>
                      <a:schemeClr val="accent4">
                        <a:lumMod val="10000"/>
                      </a:schemeClr>
                    </a:solidFill>
                    <a:cs typeface="Arial" pitchFamily="34" charset="0"/>
                  </a:rPr>
                  <a:t>:		</a:t>
                </a:r>
                <a:r>
                  <a:rPr lang="en-GB" sz="1600" b="1" dirty="0">
                    <a:solidFill>
                      <a:schemeClr val="accent4">
                        <a:lumMod val="10000"/>
                      </a:schemeClr>
                    </a:solidFill>
                    <a:cs typeface="Arial" pitchFamily="34" charset="0"/>
                  </a:rPr>
                  <a:t>85% </a:t>
                </a:r>
                <a:r>
                  <a:rPr lang="en-GB" sz="1600" b="1" dirty="0" err="1">
                    <a:solidFill>
                      <a:schemeClr val="accent4">
                        <a:lumMod val="10000"/>
                      </a:schemeClr>
                    </a:solidFill>
                    <a:cs typeface="Arial" pitchFamily="34" charset="0"/>
                  </a:rPr>
                  <a:t>aprox</a:t>
                </a:r>
                <a:r>
                  <a:rPr lang="en-GB" sz="1200" dirty="0">
                    <a:solidFill>
                      <a:schemeClr val="accent4">
                        <a:lumMod val="10000"/>
                      </a:schemeClr>
                    </a:solidFill>
                    <a:cs typeface="Arial" pitchFamily="34" charset="0"/>
                  </a:rPr>
                  <a:t>.</a:t>
                </a:r>
              </a:p>
              <a:p>
                <a:pPr marL="171450" indent="-171450">
                  <a:buFont typeface="Wingdings" panose="05000000000000000000" pitchFamily="2" charset="2"/>
                  <a:buChar char="q"/>
                  <a:defRPr/>
                </a:pPr>
                <a:endParaRPr lang="en-GB" sz="1200" dirty="0">
                  <a:solidFill>
                    <a:schemeClr val="accent4">
                      <a:lumMod val="10000"/>
                    </a:schemeClr>
                  </a:solidFill>
                  <a:cs typeface="Arial" pitchFamily="34" charset="0"/>
                </a:endParaRPr>
              </a:p>
              <a:p>
                <a:pPr marL="171450" indent="-171450">
                  <a:buFont typeface="Wingdings" panose="05000000000000000000" pitchFamily="2" charset="2"/>
                  <a:buChar char="q"/>
                  <a:defRPr/>
                </a:pPr>
                <a:r>
                  <a:rPr lang="en-GB" sz="1200" dirty="0" err="1">
                    <a:solidFill>
                      <a:schemeClr val="accent4">
                        <a:lumMod val="10000"/>
                      </a:schemeClr>
                    </a:solidFill>
                    <a:cs typeface="Arial" pitchFamily="34" charset="0"/>
                  </a:rPr>
                  <a:t>Certificación</a:t>
                </a:r>
                <a:r>
                  <a:rPr lang="en-GB" sz="1200" dirty="0">
                    <a:solidFill>
                      <a:schemeClr val="accent4">
                        <a:lumMod val="10000"/>
                      </a:schemeClr>
                    </a:solidFill>
                    <a:cs typeface="Arial" pitchFamily="34" charset="0"/>
                  </a:rPr>
                  <a:t>:		</a:t>
                </a:r>
                <a:r>
                  <a:rPr lang="en-GB" sz="1600" b="1" dirty="0">
                    <a:solidFill>
                      <a:schemeClr val="accent4">
                        <a:lumMod val="10000"/>
                      </a:schemeClr>
                    </a:solidFill>
                    <a:cs typeface="Arial" pitchFamily="34" charset="0"/>
                  </a:rPr>
                  <a:t>80%  </a:t>
                </a:r>
                <a:r>
                  <a:rPr lang="en-GB" sz="1600" b="1" dirty="0" err="1">
                    <a:solidFill>
                      <a:schemeClr val="accent4">
                        <a:lumMod val="10000"/>
                      </a:schemeClr>
                    </a:solidFill>
                    <a:cs typeface="Arial" pitchFamily="34" charset="0"/>
                  </a:rPr>
                  <a:t>aprox</a:t>
                </a:r>
                <a:r>
                  <a:rPr lang="en-GB" sz="1600" b="1" dirty="0">
                    <a:solidFill>
                      <a:schemeClr val="accent4">
                        <a:lumMod val="10000"/>
                      </a:schemeClr>
                    </a:solidFill>
                    <a:cs typeface="Arial" pitchFamily="34" charset="0"/>
                  </a:rPr>
                  <a:t>.</a:t>
                </a:r>
              </a:p>
            </p:txBody>
          </p:sp>
          <p:sp>
            <p:nvSpPr>
              <p:cNvPr id="45077" name="43 CuadroTexto"/>
              <p:cNvSpPr txBox="1">
                <a:spLocks noChangeArrowheads="1"/>
              </p:cNvSpPr>
              <p:nvPr/>
            </p:nvSpPr>
            <p:spPr bwMode="auto">
              <a:xfrm>
                <a:off x="5169024" y="2060848"/>
                <a:ext cx="4021235" cy="276999"/>
              </a:xfrm>
              <a:prstGeom prst="rect">
                <a:avLst/>
              </a:prstGeom>
              <a:solidFill>
                <a:srgbClr val="33333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GB" sz="1200" b="1"/>
                  <a:t>ACTUACIONES 1ª Y 2ª GENERACIÓN [2011-15]:</a:t>
                </a:r>
              </a:p>
            </p:txBody>
          </p:sp>
        </p:grpSp>
        <p:sp>
          <p:nvSpPr>
            <p:cNvPr id="33" name="32 CuadroTexto"/>
            <p:cNvSpPr txBox="1"/>
            <p:nvPr/>
          </p:nvSpPr>
          <p:spPr>
            <a:xfrm>
              <a:off x="5155078" y="5024927"/>
              <a:ext cx="2798919" cy="58405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600" b="1" dirty="0">
                  <a:solidFill>
                    <a:schemeClr val="accent4">
                      <a:lumMod val="10000"/>
                    </a:schemeClr>
                  </a:solidFill>
                  <a:cs typeface="Arial" pitchFamily="34" charset="0"/>
                </a:rPr>
                <a:t>3</a:t>
              </a:r>
              <a:r>
                <a:rPr lang="en-GB" sz="1600" b="1" dirty="0">
                  <a:solidFill>
                    <a:schemeClr val="accent4">
                      <a:lumMod val="10000"/>
                    </a:schemeClr>
                  </a:solidFill>
                  <a:cs typeface="Arial" pitchFamily="34" charset="0"/>
                </a:rPr>
                <a:t> </a:t>
              </a:r>
              <a:r>
                <a:rPr lang="en-GB" sz="1600" b="1" dirty="0" err="1">
                  <a:solidFill>
                    <a:schemeClr val="accent4">
                      <a:lumMod val="10000"/>
                    </a:schemeClr>
                  </a:solidFill>
                  <a:cs typeface="Arial" pitchFamily="34" charset="0"/>
                </a:rPr>
                <a:t>Convenios</a:t>
              </a:r>
              <a:r>
                <a:rPr lang="en-GB" sz="1600" dirty="0">
                  <a:solidFill>
                    <a:schemeClr val="accent4">
                      <a:lumMod val="10000"/>
                    </a:schemeClr>
                  </a:solidFill>
                  <a:cs typeface="Arial" pitchFamily="34" charset="0"/>
                </a:rPr>
                <a:t> (</a:t>
              </a:r>
              <a:r>
                <a:rPr lang="en-GB" sz="1600" dirty="0" err="1">
                  <a:solidFill>
                    <a:schemeClr val="accent4">
                      <a:lumMod val="10000"/>
                    </a:schemeClr>
                  </a:solidFill>
                  <a:cs typeface="Arial" pitchFamily="34" charset="0"/>
                </a:rPr>
                <a:t>aprox</a:t>
              </a:r>
              <a:r>
                <a:rPr lang="en-GB" sz="1600" dirty="0">
                  <a:solidFill>
                    <a:schemeClr val="accent4">
                      <a:lumMod val="10000"/>
                    </a:schemeClr>
                  </a:solidFill>
                  <a:cs typeface="Arial" pitchFamily="34" charset="0"/>
                </a:rPr>
                <a:t>. </a:t>
              </a:r>
              <a:r>
                <a:rPr lang="en-GB" sz="1600" b="1" dirty="0">
                  <a:solidFill>
                    <a:schemeClr val="accent4">
                      <a:lumMod val="10000"/>
                    </a:schemeClr>
                  </a:solidFill>
                  <a:cs typeface="Arial" pitchFamily="34" charset="0"/>
                </a:rPr>
                <a:t>24 M€</a:t>
              </a:r>
              <a:r>
                <a:rPr lang="en-GB" sz="1600" dirty="0">
                  <a:solidFill>
                    <a:schemeClr val="accent4">
                      <a:lumMod val="10000"/>
                    </a:schemeClr>
                  </a:solidFill>
                  <a:cs typeface="Arial" pitchFamily="34" charset="0"/>
                </a:rPr>
                <a:t>)</a:t>
              </a:r>
            </a:p>
            <a:p>
              <a:pPr>
                <a:defRPr/>
              </a:pPr>
              <a:endParaRPr lang="en-GB" sz="1600" dirty="0">
                <a:solidFill>
                  <a:schemeClr val="accent4">
                    <a:lumMod val="10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" name="34 Rectángulo redondeado"/>
            <p:cNvSpPr/>
            <p:nvPr/>
          </p:nvSpPr>
          <p:spPr>
            <a:xfrm>
              <a:off x="4808984" y="2993424"/>
              <a:ext cx="314343" cy="241241"/>
            </a:xfrm>
            <a:prstGeom prst="roundRect">
              <a:avLst/>
            </a:prstGeom>
            <a:solidFill>
              <a:srgbClr val="006600"/>
            </a:solidFill>
            <a:ln>
              <a:solidFill>
                <a:srgbClr val="00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" name="35 Rectángulo redondeado"/>
            <p:cNvSpPr/>
            <p:nvPr/>
          </p:nvSpPr>
          <p:spPr>
            <a:xfrm>
              <a:off x="7401516" y="3542565"/>
              <a:ext cx="314343" cy="246003"/>
            </a:xfrm>
            <a:prstGeom prst="roundRect">
              <a:avLst/>
            </a:prstGeom>
            <a:solidFill>
              <a:srgbClr val="669900"/>
            </a:solidFill>
            <a:ln>
              <a:solidFill>
                <a:srgbClr val="00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48" name="AutoShape 10"/>
          <p:cNvSpPr>
            <a:spLocks noChangeArrowheads="1"/>
          </p:cNvSpPr>
          <p:nvPr/>
        </p:nvSpPr>
        <p:spPr bwMode="auto">
          <a:xfrm>
            <a:off x="560388" y="2111375"/>
            <a:ext cx="8583612" cy="381000"/>
          </a:xfrm>
          <a:prstGeom prst="roundRect">
            <a:avLst>
              <a:gd name="adj" fmla="val 16667"/>
            </a:avLst>
          </a:prstGeom>
          <a:solidFill>
            <a:srgbClr val="003300">
              <a:alpha val="70000"/>
            </a:srgbClr>
          </a:solidFill>
          <a:ln>
            <a:noFill/>
          </a:ln>
          <a:effectLst/>
          <a:extLst/>
        </p:spPr>
        <p:txBody>
          <a:bodyPr lIns="76200" tIns="38100" rIns="76200" bIns="381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b="1" kern="0" dirty="0">
              <a:solidFill>
                <a:srgbClr val="000000">
                  <a:lumMod val="95000"/>
                  <a:lumOff val="5000"/>
                </a:srgbClr>
              </a:solidFill>
              <a:latin typeface="Verdana" pitchFamily="34" charset="0"/>
              <a:cs typeface="+mn-cs"/>
            </a:endParaRPr>
          </a:p>
        </p:txBody>
      </p:sp>
      <p:sp>
        <p:nvSpPr>
          <p:cNvPr id="45061" name="48 CuadroTexto"/>
          <p:cNvSpPr txBox="1">
            <a:spLocks noChangeArrowheads="1"/>
          </p:cNvSpPr>
          <p:nvPr/>
        </p:nvSpPr>
        <p:spPr bwMode="auto">
          <a:xfrm>
            <a:off x="560388" y="2133600"/>
            <a:ext cx="85836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s-ES">
                <a:latin typeface="Calibri" pitchFamily="34" charset="0"/>
              </a:rPr>
              <a:t>Empleo de la CPI (1ª y 2ª Generación - Período 2011-2015) + (3ª Generación): </a:t>
            </a:r>
          </a:p>
        </p:txBody>
      </p:sp>
      <p:pic>
        <p:nvPicPr>
          <p:cNvPr id="45062" name="22 Imagen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4963" y="6227763"/>
            <a:ext cx="106045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3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1825" y="2708275"/>
            <a:ext cx="3835400" cy="291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26 Rectángulo redondeado"/>
          <p:cNvSpPr/>
          <p:nvPr/>
        </p:nvSpPr>
        <p:spPr>
          <a:xfrm>
            <a:off x="7400925" y="4117975"/>
            <a:ext cx="314325" cy="247650"/>
          </a:xfrm>
          <a:prstGeom prst="roundRect">
            <a:avLst/>
          </a:prstGeom>
          <a:solidFill>
            <a:srgbClr val="669900"/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8" name="37 Rectángulo redondeado"/>
          <p:cNvSpPr/>
          <p:nvPr/>
        </p:nvSpPr>
        <p:spPr>
          <a:xfrm>
            <a:off x="4840288" y="5214938"/>
            <a:ext cx="315912" cy="246062"/>
          </a:xfrm>
          <a:prstGeom prst="roundRect">
            <a:avLst/>
          </a:prstGeom>
          <a:solidFill>
            <a:srgbClr val="669900"/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7" name="46 Rectángulo redondeado"/>
          <p:cNvSpPr/>
          <p:nvPr/>
        </p:nvSpPr>
        <p:spPr>
          <a:xfrm>
            <a:off x="7400925" y="3692525"/>
            <a:ext cx="314325" cy="241300"/>
          </a:xfrm>
          <a:prstGeom prst="roundRect">
            <a:avLst/>
          </a:prstGeom>
          <a:solidFill>
            <a:srgbClr val="006600"/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0" name="49 Rectángulo redondeado"/>
          <p:cNvSpPr/>
          <p:nvPr/>
        </p:nvSpPr>
        <p:spPr>
          <a:xfrm>
            <a:off x="7399338" y="4117975"/>
            <a:ext cx="315912" cy="241300"/>
          </a:xfrm>
          <a:prstGeom prst="roundRect">
            <a:avLst/>
          </a:prstGeom>
          <a:solidFill>
            <a:srgbClr val="006600"/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1" name="50 Rectángulo redondeado"/>
          <p:cNvSpPr/>
          <p:nvPr/>
        </p:nvSpPr>
        <p:spPr>
          <a:xfrm>
            <a:off x="4852988" y="5216525"/>
            <a:ext cx="314325" cy="241300"/>
          </a:xfrm>
          <a:prstGeom prst="roundRect">
            <a:avLst/>
          </a:prstGeom>
          <a:solidFill>
            <a:srgbClr val="006600"/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539750" y="434975"/>
            <a:ext cx="8604250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46038" tIns="44450" rIns="46038" bIns="44450"/>
          <a:lstStyle/>
          <a:p>
            <a:pPr eaLnBrk="0" hangingPunct="0">
              <a:defRPr/>
            </a:pPr>
            <a:r>
              <a:rPr lang="en-GB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COMPRA PÚBLICA INNOVADORA</a:t>
            </a:r>
            <a:endParaRPr lang="en-GB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intranet.redinterna.age/stfls/comun/logos/2011-Economia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01275" y="6098682"/>
            <a:ext cx="2482771" cy="7593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3" name="AutoShape 10"/>
          <p:cNvSpPr>
            <a:spLocks noChangeArrowheads="1"/>
          </p:cNvSpPr>
          <p:nvPr/>
        </p:nvSpPr>
        <p:spPr bwMode="auto">
          <a:xfrm>
            <a:off x="2498725" y="2536825"/>
            <a:ext cx="6270625" cy="549275"/>
          </a:xfrm>
          <a:prstGeom prst="roundRect">
            <a:avLst>
              <a:gd name="adj" fmla="val 16667"/>
            </a:avLst>
          </a:prstGeom>
          <a:solidFill>
            <a:srgbClr val="003300">
              <a:alpha val="70000"/>
            </a:srgbClr>
          </a:solidFill>
          <a:ln>
            <a:noFill/>
          </a:ln>
          <a:effectLst/>
          <a:extLst/>
        </p:spPr>
        <p:txBody>
          <a:bodyPr lIns="76200" tIns="38100" rIns="76200" bIns="381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b="1" kern="0" dirty="0">
              <a:solidFill>
                <a:srgbClr val="000000">
                  <a:lumMod val="95000"/>
                  <a:lumOff val="5000"/>
                </a:srgbClr>
              </a:solidFill>
              <a:latin typeface="Verdana" pitchFamily="34" charset="0"/>
              <a:cs typeface="+mn-cs"/>
            </a:endParaRPr>
          </a:p>
        </p:txBody>
      </p:sp>
      <p:sp>
        <p:nvSpPr>
          <p:cNvPr id="26" name="AutoShape 10"/>
          <p:cNvSpPr>
            <a:spLocks noChangeArrowheads="1"/>
          </p:cNvSpPr>
          <p:nvPr/>
        </p:nvSpPr>
        <p:spPr bwMode="auto">
          <a:xfrm>
            <a:off x="2498725" y="3184525"/>
            <a:ext cx="6351588" cy="596900"/>
          </a:xfrm>
          <a:prstGeom prst="roundRect">
            <a:avLst>
              <a:gd name="adj" fmla="val 16667"/>
            </a:avLst>
          </a:prstGeom>
          <a:solidFill>
            <a:srgbClr val="003300">
              <a:alpha val="70000"/>
            </a:srgbClr>
          </a:solidFill>
          <a:ln>
            <a:noFill/>
          </a:ln>
          <a:effectLst/>
          <a:extLst/>
        </p:spPr>
        <p:txBody>
          <a:bodyPr lIns="76200" tIns="38100" rIns="76200" bIns="381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b="1" kern="0" dirty="0">
              <a:solidFill>
                <a:srgbClr val="000000">
                  <a:lumMod val="95000"/>
                  <a:lumOff val="5000"/>
                </a:srgbClr>
              </a:solidFill>
              <a:latin typeface="Verdana" pitchFamily="34" charset="0"/>
              <a:cs typeface="+mn-cs"/>
            </a:endParaRPr>
          </a:p>
        </p:txBody>
      </p:sp>
      <p:sp>
        <p:nvSpPr>
          <p:cNvPr id="36" name="Text Box 5"/>
          <p:cNvSpPr txBox="1">
            <a:spLocks noChangeArrowheads="1"/>
          </p:cNvSpPr>
          <p:nvPr/>
        </p:nvSpPr>
        <p:spPr bwMode="auto">
          <a:xfrm>
            <a:off x="704850" y="2060575"/>
            <a:ext cx="8202613" cy="391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76200" tIns="38100" rIns="76200" bIns="38100">
            <a:spAutoFit/>
          </a:bodyPr>
          <a:lstStyle>
            <a:lvl1pPr marL="542925" indent="-2762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80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87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90000"/>
              </a:spcBef>
              <a:buFont typeface="Wingdings" pitchFamily="2" charset="2"/>
              <a:buChar char="q"/>
              <a:defRPr/>
            </a:pPr>
            <a:r>
              <a:rPr lang="es-ES" sz="18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SECTOR:</a:t>
            </a:r>
            <a:r>
              <a:rPr lang="es-ES" sz="15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	</a:t>
            </a:r>
            <a:r>
              <a:rPr lang="es-ES" sz="1500" b="1" dirty="0" smtClean="0">
                <a:solidFill>
                  <a:srgbClr val="000000"/>
                </a:solidFill>
                <a:latin typeface="Calibri" panose="020F0502020204030204" pitchFamily="34" charset="0"/>
                <a:cs typeface="+mn-cs"/>
              </a:rPr>
              <a:t>SALUD</a:t>
            </a:r>
            <a:r>
              <a:rPr lang="es-ES" sz="1500" dirty="0" smtClean="0">
                <a:solidFill>
                  <a:srgbClr val="000000"/>
                </a:solidFill>
                <a:latin typeface="Calibri" panose="020F0502020204030204" pitchFamily="34" charset="0"/>
                <a:cs typeface="+mn-cs"/>
              </a:rPr>
              <a:t>. </a:t>
            </a:r>
            <a:r>
              <a:rPr lang="es-ES" sz="15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	Infraestructura Hospitalaria (H2050) / </a:t>
            </a:r>
            <a:r>
              <a:rPr lang="es-ES" sz="15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Cartera </a:t>
            </a:r>
            <a:r>
              <a:rPr lang="es-ES" sz="1500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de Servicios (IS) </a:t>
            </a:r>
          </a:p>
          <a:p>
            <a:pPr>
              <a:lnSpc>
                <a:spcPct val="90000"/>
              </a:lnSpc>
              <a:spcBef>
                <a:spcPct val="90000"/>
              </a:spcBef>
              <a:buFont typeface="Wingdings" pitchFamily="2" charset="2"/>
              <a:buChar char="q"/>
              <a:defRPr/>
            </a:pPr>
            <a:r>
              <a:rPr lang="es-ES" sz="18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OBJETO:</a:t>
            </a:r>
            <a:r>
              <a:rPr lang="es-ES" sz="15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	</a:t>
            </a:r>
            <a:r>
              <a:rPr lang="es-ES" sz="1500" b="1" dirty="0" smtClean="0">
                <a:latin typeface="Calibri" panose="020F0502020204030204" pitchFamily="34" charset="0"/>
                <a:cs typeface="+mn-cs"/>
              </a:rPr>
              <a:t>H2050: 	</a:t>
            </a:r>
            <a:r>
              <a:rPr lang="es-ES" sz="1500" dirty="0" smtClean="0">
                <a:latin typeface="Calibri" panose="020F0502020204030204" pitchFamily="34" charset="0"/>
                <a:cs typeface="+mn-cs"/>
              </a:rPr>
              <a:t>Proyecto de innovación sanitaria centrado en infraestructura 			hospitalaria y su gestión (9 sub-proyectos)</a:t>
            </a:r>
          </a:p>
          <a:p>
            <a:pPr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q"/>
              <a:defRPr/>
            </a:pPr>
            <a:endParaRPr lang="es-ES" sz="100" dirty="0" smtClean="0">
              <a:latin typeface="Calibri" panose="020F0502020204030204" pitchFamily="34" charset="0"/>
              <a:cs typeface="+mn-cs"/>
            </a:endParaRPr>
          </a:p>
          <a:p>
            <a:pPr marL="266700" indent="0">
              <a:lnSpc>
                <a:spcPct val="90000"/>
              </a:lnSpc>
              <a:spcBef>
                <a:spcPct val="90000"/>
              </a:spcBef>
              <a:defRPr/>
            </a:pPr>
            <a:r>
              <a:rPr lang="es-ES" sz="1400" b="1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	</a:t>
            </a:r>
            <a:r>
              <a:rPr lang="es-ES" sz="14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	</a:t>
            </a:r>
            <a:r>
              <a:rPr lang="es-ES" sz="1400" b="1" dirty="0" smtClean="0">
                <a:latin typeface="Calibri" panose="020F0502020204030204" pitchFamily="34" charset="0"/>
                <a:cs typeface="Arial" pitchFamily="34" charset="0"/>
              </a:rPr>
              <a:t>IS</a:t>
            </a:r>
            <a:r>
              <a:rPr lang="es-ES" sz="1400" b="1" dirty="0">
                <a:latin typeface="Calibri" panose="020F0502020204030204" pitchFamily="34" charset="0"/>
                <a:cs typeface="Arial" pitchFamily="34" charset="0"/>
              </a:rPr>
              <a:t>:	</a:t>
            </a:r>
            <a:r>
              <a:rPr lang="es-ES" sz="1400" dirty="0">
                <a:latin typeface="Calibri" panose="020F0502020204030204" pitchFamily="34" charset="0"/>
                <a:cs typeface="Arial" pitchFamily="34" charset="0"/>
              </a:rPr>
              <a:t>Proyecto de innovación sanitaria centrado en soluciones 			</a:t>
            </a:r>
            <a:r>
              <a:rPr lang="es-ES" sz="1400" dirty="0" smtClean="0">
                <a:latin typeface="Calibri" panose="020F0502020204030204" pitchFamily="34" charset="0"/>
                <a:cs typeface="Arial" pitchFamily="34" charset="0"/>
              </a:rPr>
              <a:t>	asistenciales </a:t>
            </a:r>
            <a:r>
              <a:rPr lang="es-ES" sz="1400" dirty="0">
                <a:latin typeface="Calibri" panose="020F0502020204030204" pitchFamily="34" charset="0"/>
                <a:cs typeface="Arial" pitchFamily="34" charset="0"/>
              </a:rPr>
              <a:t>innovadoras (14 sub-proyectos)</a:t>
            </a:r>
          </a:p>
          <a:p>
            <a:pPr marL="266700" indent="0">
              <a:lnSpc>
                <a:spcPct val="90000"/>
              </a:lnSpc>
              <a:spcBef>
                <a:spcPct val="90000"/>
              </a:spcBef>
              <a:defRPr/>
            </a:pPr>
            <a:endParaRPr lang="es-ES" sz="1200" b="1" dirty="0" smtClean="0">
              <a:solidFill>
                <a:srgbClr val="000000">
                  <a:lumMod val="95000"/>
                  <a:lumOff val="5000"/>
                </a:srgbClr>
              </a:solidFill>
              <a:latin typeface="Calibri" panose="020F0502020204030204" pitchFamily="34" charset="0"/>
              <a:cs typeface="+mn-cs"/>
            </a:endParaRPr>
          </a:p>
          <a:p>
            <a:pPr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q"/>
              <a:defRPr/>
            </a:pPr>
            <a:r>
              <a:rPr lang="es-ES" sz="18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COMPRADOR:</a:t>
            </a:r>
            <a:r>
              <a:rPr lang="es-ES" sz="15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	SERVICIO </a:t>
            </a:r>
            <a:r>
              <a:rPr lang="es-ES" sz="1500" b="1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GALLEGO DE SALUD (SERGAS)</a:t>
            </a:r>
            <a:r>
              <a:rPr lang="es-ES" sz="1500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 </a:t>
            </a:r>
          </a:p>
          <a:p>
            <a:pPr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q"/>
              <a:defRPr/>
            </a:pPr>
            <a:r>
              <a:rPr lang="es-ES" sz="18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FINANCIACIÓN:</a:t>
            </a:r>
            <a:r>
              <a:rPr lang="es-ES" sz="1500" b="1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	</a:t>
            </a:r>
            <a:r>
              <a:rPr lang="es-ES" sz="15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H2050: 	aprox. 45 </a:t>
            </a:r>
            <a:r>
              <a:rPr lang="es-ES" sz="1500" b="1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M€ </a:t>
            </a:r>
            <a:r>
              <a:rPr lang="es-ES" sz="1500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(FEDER FT 80%; </a:t>
            </a:r>
            <a:r>
              <a:rPr lang="es-ES" sz="15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MINECO AR)</a:t>
            </a:r>
            <a:endParaRPr lang="es-ES" sz="1500" dirty="0">
              <a:solidFill>
                <a:srgbClr val="000000">
                  <a:lumMod val="95000"/>
                  <a:lumOff val="5000"/>
                </a:srgbClr>
              </a:solidFill>
              <a:latin typeface="Calibri" panose="020F0502020204030204" pitchFamily="34" charset="0"/>
              <a:cs typeface="+mn-cs"/>
            </a:endParaRPr>
          </a:p>
          <a:p>
            <a:pPr marL="266700" indent="0">
              <a:lnSpc>
                <a:spcPct val="90000"/>
              </a:lnSpc>
              <a:spcBef>
                <a:spcPct val="90000"/>
              </a:spcBef>
              <a:defRPr/>
            </a:pPr>
            <a:r>
              <a:rPr lang="es-ES" sz="15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			</a:t>
            </a:r>
            <a:r>
              <a:rPr lang="es-ES" sz="15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IS:	aprox. </a:t>
            </a:r>
            <a:r>
              <a:rPr lang="es-ES" sz="15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45 </a:t>
            </a:r>
            <a:r>
              <a:rPr lang="es-ES" sz="1500" b="1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M€ </a:t>
            </a:r>
            <a:r>
              <a:rPr lang="es-ES" sz="1500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(FEDER FT 80%; MINECO AR</a:t>
            </a:r>
            <a:r>
              <a:rPr lang="es-ES" sz="15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)</a:t>
            </a:r>
          </a:p>
          <a:p>
            <a:pPr marL="266700" indent="0">
              <a:lnSpc>
                <a:spcPct val="90000"/>
              </a:lnSpc>
              <a:spcBef>
                <a:spcPts val="600"/>
              </a:spcBef>
              <a:defRPr/>
            </a:pPr>
            <a:endParaRPr lang="es-ES" sz="200" dirty="0" smtClean="0">
              <a:solidFill>
                <a:srgbClr val="000000">
                  <a:lumMod val="95000"/>
                  <a:lumOff val="5000"/>
                </a:srgbClr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  <a:defRPr/>
            </a:pPr>
            <a:r>
              <a:rPr lang="es-ES" sz="18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RESULTADOS:	</a:t>
            </a:r>
            <a:r>
              <a:rPr lang="es-ES" sz="16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	</a:t>
            </a:r>
            <a:r>
              <a:rPr lang="es-ES" sz="1600" b="1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N</a:t>
            </a:r>
            <a:r>
              <a:rPr lang="es-ES" sz="16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º de Sub-proyectos: 23       (Pymes en el 80% de los contratos)</a:t>
            </a:r>
          </a:p>
          <a:p>
            <a:pPr marL="266700" inden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s-ES" sz="150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	</a:t>
            </a:r>
            <a:r>
              <a:rPr lang="es-ES" sz="16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	</a:t>
            </a:r>
            <a:r>
              <a:rPr lang="es-ES" sz="16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	</a:t>
            </a:r>
            <a:r>
              <a:rPr lang="es-ES" sz="16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Nº </a:t>
            </a:r>
            <a:r>
              <a:rPr lang="es-ES" sz="1600" b="1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de </a:t>
            </a:r>
            <a:r>
              <a:rPr lang="es-ES" sz="16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empresas involucradas:  94</a:t>
            </a:r>
            <a:r>
              <a:rPr lang="es-ES" sz="160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	</a:t>
            </a:r>
          </a:p>
        </p:txBody>
      </p:sp>
      <p:sp>
        <p:nvSpPr>
          <p:cNvPr id="37" name="AutoShape 10"/>
          <p:cNvSpPr>
            <a:spLocks noChangeArrowheads="1"/>
          </p:cNvSpPr>
          <p:nvPr/>
        </p:nvSpPr>
        <p:spPr bwMode="auto">
          <a:xfrm>
            <a:off x="3297238" y="5157788"/>
            <a:ext cx="5688012" cy="814387"/>
          </a:xfrm>
          <a:prstGeom prst="roundRect">
            <a:avLst>
              <a:gd name="adj" fmla="val 16667"/>
            </a:avLst>
          </a:prstGeom>
          <a:solidFill>
            <a:srgbClr val="003300">
              <a:alpha val="30000"/>
            </a:srgbClr>
          </a:solidFill>
          <a:ln>
            <a:noFill/>
          </a:ln>
          <a:effectLst/>
          <a:extLst/>
        </p:spPr>
        <p:txBody>
          <a:bodyPr lIns="76200" tIns="38100" rIns="76200" bIns="381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b="1" kern="0" dirty="0">
              <a:solidFill>
                <a:srgbClr val="000000">
                  <a:lumMod val="95000"/>
                  <a:lumOff val="5000"/>
                </a:srgbClr>
              </a:solidFill>
              <a:latin typeface="Verdana" pitchFamily="34" charset="0"/>
              <a:cs typeface="+mn-cs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500063" y="1268413"/>
            <a:ext cx="8774112" cy="461962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/>
        </p:spPr>
        <p:txBody>
          <a:bodyPr lIns="76200" tIns="38100" rIns="76200" bIns="38100">
            <a:spAutoFit/>
          </a:bodyPr>
          <a:lstStyle/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00" b="1" dirty="0">
                <a:latin typeface="Arial Narrow" pitchFamily="34" charset="0"/>
                <a:cs typeface="+mn-cs"/>
              </a:rPr>
              <a:t>	</a:t>
            </a:r>
          </a:p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400" b="1" dirty="0">
                <a:latin typeface="Arial Narrow" pitchFamily="34" charset="0"/>
                <a:cs typeface="+mn-cs"/>
              </a:rPr>
              <a:t> </a:t>
            </a:r>
            <a:r>
              <a:rPr lang="en-GB" sz="2400" b="1" dirty="0">
                <a:latin typeface="Arial Narrow" pitchFamily="34" charset="0"/>
                <a:cs typeface="+mn-cs"/>
              </a:rPr>
              <a:t>V.</a:t>
            </a:r>
            <a:r>
              <a:rPr lang="en-GB" sz="2400" b="1" dirty="0">
                <a:latin typeface="Arial Narrow" pitchFamily="34" charset="0"/>
                <a:cs typeface="+mn-cs"/>
              </a:rPr>
              <a:t>	</a:t>
            </a:r>
            <a:r>
              <a:rPr lang="en-GB" sz="2400" b="1" dirty="0">
                <a:latin typeface="Arial Narrow" pitchFamily="34" charset="0"/>
                <a:cs typeface="+mn-cs"/>
              </a:rPr>
              <a:t>APLICACIÓN	           			           </a:t>
            </a:r>
            <a:r>
              <a:rPr lang="en-GB" sz="2400" b="1" dirty="0">
                <a:solidFill>
                  <a:srgbClr val="669900"/>
                </a:solidFill>
                <a:latin typeface="Arial Narrow" pitchFamily="34" charset="0"/>
                <a:cs typeface="+mn-cs"/>
              </a:rPr>
              <a:t>CASOS: H2050 e IS</a:t>
            </a:r>
            <a:endParaRPr lang="en-GB" sz="2400" b="1" dirty="0">
              <a:solidFill>
                <a:srgbClr val="669900"/>
              </a:solidFill>
              <a:latin typeface="Arial Narrow" pitchFamily="34" charset="0"/>
              <a:cs typeface="+mn-cs"/>
            </a:endParaRPr>
          </a:p>
        </p:txBody>
      </p:sp>
      <p:pic>
        <p:nvPicPr>
          <p:cNvPr id="47111" name="10 Imagen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4963" y="6227763"/>
            <a:ext cx="106045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539750" y="434975"/>
            <a:ext cx="8604250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46038" tIns="44450" rIns="46038" bIns="44450"/>
          <a:lstStyle/>
          <a:p>
            <a:pPr eaLnBrk="0" hangingPunct="0">
              <a:defRPr/>
            </a:pPr>
            <a:r>
              <a:rPr lang="en-GB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COMPRA PÚBLICA INNOVADORA</a:t>
            </a:r>
            <a:endParaRPr lang="en-GB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500063" y="1268413"/>
            <a:ext cx="8774112" cy="460375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/>
        </p:spPr>
        <p:txBody>
          <a:bodyPr lIns="76200" tIns="38100" rIns="76200" bIns="38100">
            <a:spAutoFit/>
          </a:bodyPr>
          <a:lstStyle/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00" b="1" dirty="0">
                <a:latin typeface="Arial Narrow" pitchFamily="34" charset="0"/>
                <a:cs typeface="+mn-cs"/>
              </a:rPr>
              <a:t>	</a:t>
            </a:r>
          </a:p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400" b="1" dirty="0">
                <a:latin typeface="Arial Narrow" pitchFamily="34" charset="0"/>
                <a:cs typeface="+mn-cs"/>
              </a:rPr>
              <a:t> </a:t>
            </a:r>
            <a:r>
              <a:rPr lang="en-GB" sz="2400" b="1" dirty="0">
                <a:latin typeface="Arial Narrow" pitchFamily="34" charset="0"/>
                <a:cs typeface="+mn-cs"/>
              </a:rPr>
              <a:t>V.</a:t>
            </a:r>
            <a:r>
              <a:rPr lang="en-GB" sz="2400" b="1" dirty="0">
                <a:latin typeface="Arial Narrow" pitchFamily="34" charset="0"/>
                <a:cs typeface="+mn-cs"/>
              </a:rPr>
              <a:t>	</a:t>
            </a:r>
            <a:r>
              <a:rPr lang="en-GB" sz="2400" b="1" dirty="0">
                <a:latin typeface="Arial Narrow" pitchFamily="34" charset="0"/>
                <a:cs typeface="+mn-cs"/>
              </a:rPr>
              <a:t>TENDENCIAS</a:t>
            </a:r>
            <a:endParaRPr lang="en-GB" sz="2400" b="1" dirty="0">
              <a:latin typeface="Arial Narrow" pitchFamily="34" charset="0"/>
              <a:cs typeface="+mn-cs"/>
            </a:endParaRPr>
          </a:p>
        </p:txBody>
      </p:sp>
      <p:sp>
        <p:nvSpPr>
          <p:cNvPr id="49154" name="1 CuadroTexto"/>
          <p:cNvSpPr txBox="1">
            <a:spLocks noChangeArrowheads="1"/>
          </p:cNvSpPr>
          <p:nvPr/>
        </p:nvSpPr>
        <p:spPr bwMode="auto">
          <a:xfrm>
            <a:off x="344488" y="5589588"/>
            <a:ext cx="9361487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/>
            <a:r>
              <a:rPr lang="en-GB" altLang="es-ES" sz="1100" b="1">
                <a:solidFill>
                  <a:srgbClr val="0D0D0D"/>
                </a:solidFill>
                <a:latin typeface="Calibri" pitchFamily="34" charset="0"/>
              </a:rPr>
              <a:t>(*)        </a:t>
            </a:r>
            <a:r>
              <a:rPr lang="en-GB" altLang="es-ES" sz="1100">
                <a:solidFill>
                  <a:srgbClr val="0D0D0D"/>
                </a:solidFill>
                <a:latin typeface="Calibri" pitchFamily="34" charset="0"/>
              </a:rPr>
              <a:t>Línea FID AGE**: </a:t>
            </a:r>
            <a:r>
              <a:rPr lang="es-ES" altLang="es-ES" sz="1100">
                <a:solidFill>
                  <a:srgbClr val="0D0D0D"/>
                </a:solidFill>
                <a:latin typeface="Calibri" pitchFamily="34" charset="0"/>
              </a:rPr>
              <a:t>Presupuesto aprox. superior a 5M€; Alcance de las necesidades pluri-regional.	(**)      AGE: Administración General del Estado  </a:t>
            </a:r>
          </a:p>
          <a:p>
            <a:pPr marL="0" lvl="1"/>
            <a:r>
              <a:rPr lang="es-ES" altLang="es-ES" sz="1100">
                <a:solidFill>
                  <a:srgbClr val="0D0D0D"/>
                </a:solidFill>
                <a:latin typeface="Calibri" pitchFamily="34" charset="0"/>
              </a:rPr>
              <a:t>(***)    ACB: Análisis Coste Beneficio 					(****)  TIP: Trámite de Información Pública</a:t>
            </a:r>
          </a:p>
        </p:txBody>
      </p:sp>
      <p:sp>
        <p:nvSpPr>
          <p:cNvPr id="20" name="AutoShape 10"/>
          <p:cNvSpPr>
            <a:spLocks noChangeArrowheads="1"/>
          </p:cNvSpPr>
          <p:nvPr/>
        </p:nvSpPr>
        <p:spPr bwMode="auto">
          <a:xfrm>
            <a:off x="1123950" y="1952625"/>
            <a:ext cx="5980113" cy="381000"/>
          </a:xfrm>
          <a:prstGeom prst="roundRect">
            <a:avLst>
              <a:gd name="adj" fmla="val 16667"/>
            </a:avLst>
          </a:prstGeom>
          <a:solidFill>
            <a:srgbClr val="003300">
              <a:alpha val="70000"/>
            </a:srgbClr>
          </a:solidFill>
          <a:ln>
            <a:noFill/>
          </a:ln>
          <a:effectLst/>
          <a:extLst/>
        </p:spPr>
        <p:txBody>
          <a:bodyPr lIns="76200" tIns="38100" rIns="76200" bIns="381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b="1" kern="0" dirty="0">
              <a:solidFill>
                <a:srgbClr val="000000">
                  <a:lumMod val="95000"/>
                  <a:lumOff val="5000"/>
                </a:srgbClr>
              </a:solidFill>
              <a:latin typeface="Verdana" pitchFamily="34" charset="0"/>
              <a:cs typeface="+mn-cs"/>
            </a:endParaRPr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63563" y="1844675"/>
            <a:ext cx="8710612" cy="2132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36000" tIns="38100" rIns="36000" bIns="38100">
            <a:spAutoFit/>
          </a:bodyPr>
          <a:lstStyle>
            <a:lvl1pPr marL="542925" indent="-2762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80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87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algn="ctr">
              <a:spcBef>
                <a:spcPts val="0"/>
              </a:spcBef>
              <a:spcAft>
                <a:spcPts val="0"/>
              </a:spcAft>
              <a:defRPr/>
            </a:pPr>
            <a:endParaRPr lang="es-ES" sz="600" dirty="0" smtClean="0">
              <a:solidFill>
                <a:schemeClr val="bg1"/>
              </a:solidFill>
              <a:latin typeface="Calibri" panose="020F0502020204030204" pitchFamily="34" charset="0"/>
              <a:cs typeface="+mn-cs"/>
            </a:endParaRPr>
          </a:p>
          <a:p>
            <a:pPr marL="979488" lvl="1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s-ES" sz="1400" dirty="0" smtClean="0">
                <a:latin typeface="Calibri" panose="020F0502020204030204" pitchFamily="34" charset="0"/>
                <a:cs typeface="+mn-cs"/>
              </a:rPr>
              <a:t>     </a:t>
            </a:r>
            <a:r>
              <a:rPr lang="es-ES" sz="1600" b="1" dirty="0" smtClean="0">
                <a:latin typeface="Calibri" panose="020F0502020204030204" pitchFamily="34" charset="0"/>
                <a:cs typeface="+mn-cs"/>
              </a:rPr>
              <a:t>Programas de Innovación en Servicios Públicos</a:t>
            </a:r>
          </a:p>
          <a:p>
            <a:pPr lvl="1">
              <a:spcBef>
                <a:spcPts val="1200"/>
              </a:spcBef>
              <a:spcAft>
                <a:spcPts val="300"/>
              </a:spcAft>
              <a:defRPr/>
            </a:pP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	       - </a:t>
            </a: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Mayor dimensión temporal y presupuestaria*:  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- Mayor eficiencia financiero (</a:t>
            </a: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Esfuerzo I+D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)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	       				     - Mayor mercado potencial    (</a:t>
            </a: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Comercialización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)</a:t>
            </a:r>
          </a:p>
          <a:p>
            <a:pPr lvl="1">
              <a:spcBef>
                <a:spcPts val="300"/>
              </a:spcBef>
              <a:spcAft>
                <a:spcPts val="300"/>
              </a:spcAft>
              <a:defRPr/>
            </a:pPr>
            <a:r>
              <a:rPr lang="es-ES" sz="1400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         - </a:t>
            </a: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Evaluación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 del contenido en I+D+i y del fomento de la innovación empresarial </a:t>
            </a: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vía ACB</a:t>
            </a:r>
          </a:p>
          <a:p>
            <a:pPr lvl="1">
              <a:spcBef>
                <a:spcPts val="300"/>
              </a:spcBef>
              <a:spcAft>
                <a:spcPts val="300"/>
              </a:spcAft>
              <a:defRPr/>
            </a:pPr>
            <a:r>
              <a:rPr lang="es-ES" sz="1400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	        - Estructura </a:t>
            </a: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del convenio 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: Consulta interna, TIP****, Consulta al Mercado, Elaboración de Pliegos,  	          Licitaciones CPP &amp; CPTI, Validación de Resultados, Cualificación de soluciones, </a:t>
            </a: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Despliegue de 		          soluciones a gran escala.</a:t>
            </a:r>
            <a:endParaRPr lang="es-ES" sz="1400" dirty="0" smtClean="0">
              <a:solidFill>
                <a:srgbClr val="000000">
                  <a:lumMod val="95000"/>
                  <a:lumOff val="5000"/>
                </a:srgbClr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pic>
        <p:nvPicPr>
          <p:cNvPr id="49157" name="10 Imagen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4963" y="6227763"/>
            <a:ext cx="106045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AutoShape 10"/>
          <p:cNvSpPr>
            <a:spLocks noChangeArrowheads="1"/>
          </p:cNvSpPr>
          <p:nvPr/>
        </p:nvSpPr>
        <p:spPr bwMode="auto">
          <a:xfrm>
            <a:off x="1136650" y="4105275"/>
            <a:ext cx="8137525" cy="381000"/>
          </a:xfrm>
          <a:prstGeom prst="roundRect">
            <a:avLst>
              <a:gd name="adj" fmla="val 16667"/>
            </a:avLst>
          </a:prstGeom>
          <a:solidFill>
            <a:srgbClr val="003300">
              <a:alpha val="69804"/>
            </a:srgbClr>
          </a:solidFill>
          <a:ln>
            <a:noFill/>
          </a:ln>
          <a:effectLst/>
          <a:extLst/>
        </p:spPr>
        <p:txBody>
          <a:bodyPr lIns="76200" tIns="38100" rIns="76200" bIns="381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b="1" kern="0" dirty="0">
              <a:solidFill>
                <a:srgbClr val="000000">
                  <a:lumMod val="95000"/>
                  <a:lumOff val="5000"/>
                </a:srgbClr>
              </a:solidFill>
              <a:latin typeface="Verdana" pitchFamily="34" charset="0"/>
              <a:cs typeface="+mn-cs"/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563563" y="3860800"/>
            <a:ext cx="8710612" cy="1585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36000" tIns="38100" rIns="36000" bIns="38100">
            <a:spAutoFit/>
          </a:bodyPr>
          <a:lstStyle>
            <a:lvl1pPr marL="542925" indent="-2762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80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87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algn="ctr">
              <a:spcBef>
                <a:spcPts val="0"/>
              </a:spcBef>
              <a:spcAft>
                <a:spcPts val="0"/>
              </a:spcAft>
              <a:defRPr/>
            </a:pPr>
            <a:endParaRPr lang="en-GB" sz="600" dirty="0" smtClean="0">
              <a:solidFill>
                <a:schemeClr val="bg1"/>
              </a:solidFill>
              <a:latin typeface="Calibri" panose="020F0502020204030204" pitchFamily="34" charset="0"/>
              <a:cs typeface="+mn-cs"/>
            </a:endParaRPr>
          </a:p>
          <a:p>
            <a:pPr marL="979488" lvl="1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endParaRPr lang="en-GB" sz="400" dirty="0">
              <a:latin typeface="Calibri" panose="020F0502020204030204" pitchFamily="34" charset="0"/>
              <a:cs typeface="+mn-cs"/>
            </a:endParaRPr>
          </a:p>
          <a:p>
            <a:pPr marL="979488" lvl="1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600" dirty="0" smtClean="0">
                <a:latin typeface="Calibri" panose="020F0502020204030204" pitchFamily="34" charset="0"/>
                <a:cs typeface="+mn-cs"/>
              </a:rPr>
              <a:t>     </a:t>
            </a:r>
            <a:r>
              <a:rPr lang="en-GB" sz="1600" b="1" dirty="0" smtClean="0">
                <a:latin typeface="Calibri" panose="020F0502020204030204" pitchFamily="34" charset="0"/>
                <a:cs typeface="+mn-cs"/>
              </a:rPr>
              <a:t>2015-2020 Portfolio </a:t>
            </a:r>
            <a:r>
              <a:rPr lang="en-GB" sz="1600" b="1" dirty="0" err="1" smtClean="0">
                <a:latin typeface="Calibri" panose="020F0502020204030204" pitchFamily="34" charset="0"/>
                <a:cs typeface="+mn-cs"/>
              </a:rPr>
              <a:t>Avanzado</a:t>
            </a:r>
            <a:r>
              <a:rPr lang="en-GB" sz="1600" dirty="0" smtClean="0">
                <a:latin typeface="Calibri" panose="020F0502020204030204" pitchFamily="34" charset="0"/>
                <a:cs typeface="+mn-cs"/>
              </a:rPr>
              <a:t>:			                      (</a:t>
            </a:r>
            <a:r>
              <a:rPr lang="en-GB" sz="1600" dirty="0" err="1" smtClean="0">
                <a:latin typeface="Calibri" panose="020F0502020204030204" pitchFamily="34" charset="0"/>
                <a:cs typeface="+mn-cs"/>
              </a:rPr>
              <a:t>estimaciones</a:t>
            </a:r>
            <a:r>
              <a:rPr lang="en-GB" sz="1600" dirty="0" smtClean="0">
                <a:latin typeface="Calibri" panose="020F0502020204030204" pitchFamily="34" charset="0"/>
                <a:cs typeface="+mn-cs"/>
              </a:rPr>
              <a:t>)</a:t>
            </a:r>
          </a:p>
          <a:p>
            <a:pPr marL="1273175" lvl="2" indent="-285750">
              <a:spcBef>
                <a:spcPts val="12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GB" sz="1400" b="1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Programa</a:t>
            </a:r>
            <a:r>
              <a:rPr lang="en-GB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 </a:t>
            </a:r>
            <a:r>
              <a:rPr lang="en-GB" sz="1400" b="1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Salud</a:t>
            </a:r>
            <a:r>
              <a:rPr lang="en-GB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[FID-SALUD]:		</a:t>
            </a:r>
            <a:r>
              <a:rPr lang="en-GB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130+ </a:t>
            </a:r>
            <a:r>
              <a:rPr lang="en-GB" sz="1400" b="1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necesidades</a:t>
            </a:r>
            <a:r>
              <a:rPr lang="en-GB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 </a:t>
            </a:r>
            <a:r>
              <a:rPr lang="en-GB" sz="1400" b="1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identificadas</a:t>
            </a:r>
            <a:r>
              <a:rPr lang="en-GB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; 	19 </a:t>
            </a:r>
            <a:r>
              <a:rPr lang="en-GB" sz="1400" b="1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Compradores</a:t>
            </a:r>
            <a:endParaRPr lang="en-GB" sz="1400" b="1" dirty="0" smtClean="0">
              <a:solidFill>
                <a:srgbClr val="000000">
                  <a:lumMod val="95000"/>
                  <a:lumOff val="5000"/>
                </a:srgbClr>
              </a:solidFill>
              <a:latin typeface="Calibri" panose="020F0502020204030204" pitchFamily="34" charset="0"/>
              <a:cs typeface="+mn-cs"/>
            </a:endParaRPr>
          </a:p>
          <a:p>
            <a:pPr marL="1273175" lvl="2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GB" sz="1400" b="1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Programa</a:t>
            </a:r>
            <a:r>
              <a:rPr lang="en-GB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 Seguridad </a:t>
            </a:r>
            <a:r>
              <a:rPr lang="en-GB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[FID-MIR]: </a:t>
            </a:r>
            <a:r>
              <a:rPr lang="en-GB" sz="1400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		</a:t>
            </a:r>
            <a:r>
              <a:rPr lang="en-GB" sz="1400" b="1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4</a:t>
            </a:r>
            <a:r>
              <a:rPr lang="en-GB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0</a:t>
            </a:r>
            <a:r>
              <a:rPr lang="en-GB" sz="1400" b="1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+ </a:t>
            </a:r>
            <a:r>
              <a:rPr lang="en-GB" sz="1400" b="1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necesidades</a:t>
            </a:r>
            <a:r>
              <a:rPr lang="en-GB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GB" sz="1400" b="1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identificadas</a:t>
            </a:r>
            <a:r>
              <a:rPr lang="en-GB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; 	  5 </a:t>
            </a:r>
            <a:r>
              <a:rPr lang="en-GB" sz="1400" b="1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Compradores</a:t>
            </a:r>
            <a:endParaRPr lang="en-GB" sz="1400" b="1" dirty="0">
              <a:solidFill>
                <a:srgbClr val="000000">
                  <a:lumMod val="95000"/>
                  <a:lumOff val="5000"/>
                </a:srgbClr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marL="1273175" lvl="2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GB" sz="1400" b="1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Otros</a:t>
            </a:r>
            <a:r>
              <a:rPr lang="en-GB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GB" sz="1400" b="1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Programas</a:t>
            </a:r>
            <a:r>
              <a:rPr lang="en-GB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			45+ </a:t>
            </a:r>
            <a:r>
              <a:rPr lang="en-GB" sz="1400" b="1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necesidades</a:t>
            </a:r>
            <a:r>
              <a:rPr lang="en-GB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GB" sz="1400" b="1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identificadas</a:t>
            </a:r>
            <a:r>
              <a:rPr lang="en-GB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;</a:t>
            </a:r>
          </a:p>
        </p:txBody>
      </p:sp>
      <p:sp>
        <p:nvSpPr>
          <p:cNvPr id="14" name="13 Rectángulo redondeado"/>
          <p:cNvSpPr/>
          <p:nvPr/>
        </p:nvSpPr>
        <p:spPr>
          <a:xfrm>
            <a:off x="4926013" y="4537075"/>
            <a:ext cx="4354512" cy="915988"/>
          </a:xfrm>
          <a:prstGeom prst="roundRect">
            <a:avLst/>
          </a:prstGeom>
          <a:noFill/>
          <a:ln>
            <a:solidFill>
              <a:srgbClr val="66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pSp>
        <p:nvGrpSpPr>
          <p:cNvPr id="49161" name="14 Grupo"/>
          <p:cNvGrpSpPr>
            <a:grpSpLocks/>
          </p:cNvGrpSpPr>
          <p:nvPr/>
        </p:nvGrpSpPr>
        <p:grpSpPr bwMode="auto">
          <a:xfrm>
            <a:off x="7905750" y="1412875"/>
            <a:ext cx="1222375" cy="936625"/>
            <a:chOff x="840701" y="1916832"/>
            <a:chExt cx="2672139" cy="1945066"/>
          </a:xfrm>
        </p:grpSpPr>
        <p:pic>
          <p:nvPicPr>
            <p:cNvPr id="16" name="15 Imagen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40701" y="1989360"/>
              <a:ext cx="2672139" cy="1872538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7" name="16 Rectángulo"/>
            <p:cNvSpPr/>
            <p:nvPr/>
          </p:nvSpPr>
          <p:spPr>
            <a:xfrm>
              <a:off x="2720752" y="1916832"/>
              <a:ext cx="755336" cy="400110"/>
            </a:xfrm>
            <a:prstGeom prst="rect">
              <a:avLst/>
            </a:prstGeom>
            <a:noFill/>
          </p:spPr>
          <p:txBody>
            <a:bodyPr wrap="none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es-ES" sz="2000" b="1" cap="all" dirty="0">
                  <a:ln w="0"/>
                  <a:solidFill>
                    <a:srgbClr val="660066"/>
                  </a:solidFill>
                  <a:effectLst>
                    <a:reflection blurRad="12700" stA="50000" endPos="50000" dist="5000" dir="5400000" sy="-100000" rotWithShape="0"/>
                  </a:effectLst>
                  <a:cs typeface="Arial" pitchFamily="34" charset="0"/>
                </a:rPr>
                <a:t>2020</a:t>
              </a:r>
              <a:endParaRPr lang="es-ES" sz="2000" b="1" cap="all" dirty="0">
                <a:ln w="0"/>
                <a:solidFill>
                  <a:srgbClr val="660066"/>
                </a:solidFill>
                <a:effectLst>
                  <a:reflection blurRad="12700" stA="50000" endPos="50000" dist="5000" dir="5400000" sy="-100000" rotWithShape="0"/>
                </a:effectLst>
                <a:cs typeface="Arial" pitchFamily="34" charset="0"/>
              </a:endParaRPr>
            </a:p>
          </p:txBody>
        </p:sp>
      </p:grpSp>
      <p:pic>
        <p:nvPicPr>
          <p:cNvPr id="26" name="Picture 2" descr="http://intranet.redinterna.age/stfls/comun/logos/2011-EconomiaC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01275" y="6098682"/>
            <a:ext cx="2482771" cy="7593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539750" y="434975"/>
            <a:ext cx="8604250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46038" tIns="44450" rIns="46038" bIns="44450"/>
          <a:lstStyle/>
          <a:p>
            <a:pPr eaLnBrk="0" hangingPunct="0">
              <a:defRPr/>
            </a:pPr>
            <a:r>
              <a:rPr lang="en-GB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COMPRA PÚBLICA INNOVADORA</a:t>
            </a:r>
            <a:endParaRPr lang="en-GB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500063" y="1268413"/>
            <a:ext cx="8774112" cy="460375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/>
        </p:spPr>
        <p:txBody>
          <a:bodyPr lIns="76200" tIns="38100" rIns="76200" bIns="38100">
            <a:spAutoFit/>
          </a:bodyPr>
          <a:lstStyle/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00" b="1" dirty="0">
                <a:latin typeface="Arial Narrow" pitchFamily="34" charset="0"/>
                <a:cs typeface="+mn-cs"/>
              </a:rPr>
              <a:t>	</a:t>
            </a:r>
          </a:p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400" b="1" dirty="0">
                <a:latin typeface="Arial Narrow" pitchFamily="34" charset="0"/>
                <a:cs typeface="+mn-cs"/>
              </a:rPr>
              <a:t> </a:t>
            </a:r>
            <a:r>
              <a:rPr lang="en-GB" sz="2400" b="1" dirty="0">
                <a:latin typeface="Arial Narrow" pitchFamily="34" charset="0"/>
                <a:cs typeface="+mn-cs"/>
              </a:rPr>
              <a:t>V.</a:t>
            </a:r>
            <a:r>
              <a:rPr lang="en-GB" sz="2400" b="1" dirty="0">
                <a:latin typeface="Arial Narrow" pitchFamily="34" charset="0"/>
                <a:cs typeface="+mn-cs"/>
              </a:rPr>
              <a:t>	</a:t>
            </a:r>
            <a:r>
              <a:rPr lang="en-GB" sz="2400" b="1" dirty="0">
                <a:latin typeface="Arial Narrow" pitchFamily="34" charset="0"/>
                <a:cs typeface="+mn-cs"/>
              </a:rPr>
              <a:t>TENDENCIAS: PROGRAMA FID-SALUD</a:t>
            </a:r>
            <a:endParaRPr lang="en-GB" sz="2400" b="1" dirty="0">
              <a:latin typeface="Arial Narrow" pitchFamily="34" charset="0"/>
              <a:cs typeface="+mn-cs"/>
            </a:endParaRPr>
          </a:p>
        </p:txBody>
      </p:sp>
      <p:pic>
        <p:nvPicPr>
          <p:cNvPr id="51202" name="10 Imagen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4963" y="6227763"/>
            <a:ext cx="106045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2" descr="http://intranet.redinterna.age/stfls/comun/logos/2011-Economia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01275" y="6098682"/>
            <a:ext cx="2482771" cy="7593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539750" y="434975"/>
            <a:ext cx="8604250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46038" tIns="44450" rIns="46038" bIns="44450"/>
          <a:lstStyle/>
          <a:p>
            <a:pPr eaLnBrk="0" hangingPunct="0">
              <a:defRPr/>
            </a:pPr>
            <a:r>
              <a:rPr lang="en-GB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COMPRA PÚBLICA INNOVADORA</a:t>
            </a:r>
            <a:endParaRPr lang="en-GB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15938" y="2205038"/>
            <a:ext cx="8758237" cy="1230312"/>
          </a:xfrm>
          <a:prstGeom prst="rect">
            <a:avLst/>
          </a:prstGeom>
          <a:solidFill>
            <a:srgbClr val="666633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Aft>
                <a:spcPts val="1200"/>
              </a:spcAft>
              <a:defRPr/>
            </a:pPr>
            <a:r>
              <a:rPr lang="es-ES" sz="1600" u="sng" dirty="0">
                <a:solidFill>
                  <a:schemeClr val="tx1"/>
                </a:solidFill>
              </a:rPr>
              <a:t>Objetivo general</a:t>
            </a:r>
            <a:r>
              <a:rPr lang="es-ES" sz="1600" dirty="0">
                <a:solidFill>
                  <a:schemeClr val="tx1"/>
                </a:solidFill>
              </a:rPr>
              <a:t>: </a:t>
            </a:r>
            <a:endParaRPr lang="es-ES" sz="16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s-ES" sz="1600" dirty="0">
                <a:solidFill>
                  <a:schemeClr val="tx1"/>
                </a:solidFill>
              </a:rPr>
              <a:t>Mejorar </a:t>
            </a:r>
            <a:r>
              <a:rPr lang="es-ES" sz="1600" dirty="0">
                <a:solidFill>
                  <a:schemeClr val="tx1"/>
                </a:solidFill>
              </a:rPr>
              <a:t>los servicios </a:t>
            </a:r>
            <a:r>
              <a:rPr lang="es-ES" sz="1600" dirty="0">
                <a:solidFill>
                  <a:schemeClr val="tx1"/>
                </a:solidFill>
              </a:rPr>
              <a:t>públicos</a:t>
            </a:r>
            <a:r>
              <a:rPr lang="es-ES" sz="1600" dirty="0">
                <a:solidFill>
                  <a:schemeClr val="tx1"/>
                </a:solidFill>
              </a:rPr>
              <a:t> </a:t>
            </a:r>
            <a:r>
              <a:rPr lang="es-ES" sz="1600" dirty="0">
                <a:solidFill>
                  <a:schemeClr val="tx1"/>
                </a:solidFill>
              </a:rPr>
              <a:t>socio-sanitarios incorporando bienes </a:t>
            </a:r>
            <a:r>
              <a:rPr lang="es-ES" sz="1600" dirty="0">
                <a:solidFill>
                  <a:schemeClr val="tx1"/>
                </a:solidFill>
              </a:rPr>
              <a:t>o servicios </a:t>
            </a:r>
            <a:r>
              <a:rPr lang="es-ES" sz="1600" dirty="0">
                <a:solidFill>
                  <a:schemeClr val="tx1"/>
                </a:solidFill>
              </a:rPr>
              <a:t>innovadores, en áreas de paciente</a:t>
            </a:r>
            <a:r>
              <a:rPr lang="es-ES" sz="1600" dirty="0">
                <a:solidFill>
                  <a:schemeClr val="tx1"/>
                </a:solidFill>
              </a:rPr>
              <a:t>, del profesional sanitario y de </a:t>
            </a:r>
            <a:r>
              <a:rPr lang="es-ES" sz="1600" dirty="0">
                <a:solidFill>
                  <a:schemeClr val="tx1"/>
                </a:solidFill>
              </a:rPr>
              <a:t>la organización, maximizando la atracción de inversión privada en I+D+i.</a:t>
            </a:r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539750" y="3500438"/>
            <a:ext cx="8756650" cy="2532062"/>
          </a:xfrm>
          <a:prstGeom prst="rect">
            <a:avLst/>
          </a:prstGeom>
          <a:solidFill>
            <a:srgbClr val="336699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1200"/>
              </a:spcAft>
              <a:defRPr/>
            </a:pPr>
            <a:r>
              <a:rPr lang="es-ES" sz="1400" u="sng" dirty="0">
                <a:solidFill>
                  <a:schemeClr val="tx1"/>
                </a:solidFill>
              </a:rPr>
              <a:t>Objetivos </a:t>
            </a:r>
            <a:r>
              <a:rPr lang="es-ES" sz="1400" u="sng" dirty="0">
                <a:solidFill>
                  <a:schemeClr val="tx1"/>
                </a:solidFill>
              </a:rPr>
              <a:t>específicos</a:t>
            </a:r>
            <a:r>
              <a:rPr lang="es-ES" sz="1400" dirty="0">
                <a:solidFill>
                  <a:schemeClr val="tx1"/>
                </a:solidFill>
              </a:rPr>
              <a:t>: </a:t>
            </a:r>
          </a:p>
          <a:p>
            <a:pPr marL="742950" lvl="1" indent="-285750">
              <a:spcBef>
                <a:spcPts val="300"/>
              </a:spcBef>
              <a:spcAft>
                <a:spcPts val="300"/>
              </a:spcAft>
              <a:buFont typeface="Calibri" panose="020F0502020204030204" pitchFamily="34" charset="0"/>
              <a:buChar char="•"/>
              <a:defRPr/>
            </a:pPr>
            <a:r>
              <a:rPr lang="es-ES" sz="1400" dirty="0">
                <a:solidFill>
                  <a:schemeClr val="tx1"/>
                </a:solidFill>
              </a:rPr>
              <a:t>Fomentar la innovación empresarial </a:t>
            </a:r>
            <a:endParaRPr lang="es-ES" sz="1400" dirty="0">
              <a:solidFill>
                <a:schemeClr val="tx1"/>
              </a:solidFill>
            </a:endParaRPr>
          </a:p>
          <a:p>
            <a:pPr marL="742950" lvl="1" indent="-285750">
              <a:spcBef>
                <a:spcPts val="300"/>
              </a:spcBef>
              <a:spcAft>
                <a:spcPts val="300"/>
              </a:spcAft>
              <a:buFont typeface="Calibri" panose="020F0502020204030204" pitchFamily="34" charset="0"/>
              <a:buChar char="•"/>
              <a:defRPr/>
            </a:pPr>
            <a:r>
              <a:rPr lang="es-ES" sz="1400" dirty="0">
                <a:solidFill>
                  <a:schemeClr val="tx1"/>
                </a:solidFill>
              </a:rPr>
              <a:t>Impulsar </a:t>
            </a:r>
            <a:r>
              <a:rPr lang="es-ES" sz="1400" dirty="0">
                <a:solidFill>
                  <a:schemeClr val="tx1"/>
                </a:solidFill>
              </a:rPr>
              <a:t>la internacionalización de la innovación empresarial </a:t>
            </a:r>
            <a:endParaRPr lang="es-ES" sz="1400" dirty="0">
              <a:solidFill>
                <a:schemeClr val="tx1"/>
              </a:solidFill>
            </a:endParaRPr>
          </a:p>
          <a:p>
            <a:pPr marL="742950" lvl="1" indent="-285750">
              <a:spcBef>
                <a:spcPts val="300"/>
              </a:spcBef>
              <a:spcAft>
                <a:spcPts val="300"/>
              </a:spcAft>
              <a:buFont typeface="Calibri" panose="020F0502020204030204" pitchFamily="34" charset="0"/>
              <a:buChar char="•"/>
              <a:defRPr/>
            </a:pPr>
            <a:r>
              <a:rPr lang="es-ES" sz="1400" dirty="0">
                <a:solidFill>
                  <a:schemeClr val="tx1"/>
                </a:solidFill>
              </a:rPr>
              <a:t>Fomentar </a:t>
            </a:r>
            <a:r>
              <a:rPr lang="es-ES" sz="1400" dirty="0">
                <a:solidFill>
                  <a:schemeClr val="tx1"/>
                </a:solidFill>
              </a:rPr>
              <a:t>la transferencia de la innovación a la práctica </a:t>
            </a:r>
            <a:r>
              <a:rPr lang="es-ES" sz="1400" dirty="0">
                <a:solidFill>
                  <a:schemeClr val="tx1"/>
                </a:solidFill>
              </a:rPr>
              <a:t>asistencial</a:t>
            </a:r>
          </a:p>
          <a:p>
            <a:pPr marL="742950" lvl="1" indent="-285750">
              <a:spcBef>
                <a:spcPts val="300"/>
              </a:spcBef>
              <a:spcAft>
                <a:spcPts val="300"/>
              </a:spcAft>
              <a:buFont typeface="Calibri" panose="020F0502020204030204" pitchFamily="34" charset="0"/>
              <a:buChar char="•"/>
              <a:defRPr/>
            </a:pPr>
            <a:r>
              <a:rPr lang="es-ES" sz="1400" dirty="0">
                <a:solidFill>
                  <a:schemeClr val="tx1"/>
                </a:solidFill>
              </a:rPr>
              <a:t>Promover </a:t>
            </a:r>
            <a:r>
              <a:rPr lang="es-ES" sz="1400" dirty="0">
                <a:solidFill>
                  <a:schemeClr val="tx1"/>
                </a:solidFill>
              </a:rPr>
              <a:t>la colaboración entre entidades públicas para el desarrollo </a:t>
            </a:r>
            <a:r>
              <a:rPr lang="es-ES" sz="1400" dirty="0">
                <a:solidFill>
                  <a:schemeClr val="tx1"/>
                </a:solidFill>
              </a:rPr>
              <a:t>de </a:t>
            </a:r>
            <a:r>
              <a:rPr lang="es-ES" sz="1400" dirty="0">
                <a:solidFill>
                  <a:schemeClr val="tx1"/>
                </a:solidFill>
              </a:rPr>
              <a:t>soluciones innovadoras de interés para el </a:t>
            </a:r>
            <a:r>
              <a:rPr lang="es-ES" sz="1400" dirty="0">
                <a:solidFill>
                  <a:schemeClr val="tx1"/>
                </a:solidFill>
              </a:rPr>
              <a:t>SNS, fomentando </a:t>
            </a:r>
            <a:r>
              <a:rPr lang="es-ES" sz="1400" dirty="0">
                <a:solidFill>
                  <a:schemeClr val="tx1"/>
                </a:solidFill>
              </a:rPr>
              <a:t>las sinergias, evitando duplicidades y aprovechando recursos </a:t>
            </a:r>
            <a:r>
              <a:rPr lang="es-ES" sz="1400" dirty="0">
                <a:solidFill>
                  <a:schemeClr val="tx1"/>
                </a:solidFill>
              </a:rPr>
              <a:t>comunes</a:t>
            </a:r>
            <a:endParaRPr lang="es-ES" sz="1400" dirty="0">
              <a:solidFill>
                <a:schemeClr val="tx1"/>
              </a:solidFill>
            </a:endParaRPr>
          </a:p>
          <a:p>
            <a:pPr marL="742950" lvl="1" indent="-285750">
              <a:spcBef>
                <a:spcPts val="300"/>
              </a:spcBef>
              <a:spcAft>
                <a:spcPts val="300"/>
              </a:spcAft>
              <a:buFont typeface="Calibri" panose="020F0502020204030204" pitchFamily="34" charset="0"/>
              <a:buChar char="•"/>
              <a:defRPr/>
            </a:pPr>
            <a:r>
              <a:rPr lang="es-ES" sz="1400" dirty="0">
                <a:solidFill>
                  <a:schemeClr val="tx1"/>
                </a:solidFill>
              </a:rPr>
              <a:t>Impulsar </a:t>
            </a:r>
            <a:r>
              <a:rPr lang="es-ES" sz="1400" dirty="0">
                <a:solidFill>
                  <a:schemeClr val="tx1"/>
                </a:solidFill>
              </a:rPr>
              <a:t>la </a:t>
            </a:r>
            <a:r>
              <a:rPr lang="es-ES" sz="1400" dirty="0">
                <a:solidFill>
                  <a:schemeClr val="tx1"/>
                </a:solidFill>
              </a:rPr>
              <a:t>adquisición </a:t>
            </a:r>
            <a:r>
              <a:rPr lang="es-ES" sz="1400" dirty="0">
                <a:solidFill>
                  <a:schemeClr val="tx1"/>
                </a:solidFill>
              </a:rPr>
              <a:t>de las soluciones </a:t>
            </a:r>
            <a:r>
              <a:rPr lang="es-ES" sz="1400" dirty="0">
                <a:solidFill>
                  <a:schemeClr val="tx1"/>
                </a:solidFill>
              </a:rPr>
              <a:t>innovadoras por las administraciones sanitarias como primer cliente de referencia.</a:t>
            </a:r>
            <a:endParaRPr lang="es-ES" sz="1400" dirty="0">
              <a:solidFill>
                <a:schemeClr val="tx1"/>
              </a:solidFill>
            </a:endParaRPr>
          </a:p>
        </p:txBody>
      </p:sp>
      <p:grpSp>
        <p:nvGrpSpPr>
          <p:cNvPr id="51207" name="24 Grupo"/>
          <p:cNvGrpSpPr>
            <a:grpSpLocks/>
          </p:cNvGrpSpPr>
          <p:nvPr/>
        </p:nvGrpSpPr>
        <p:grpSpPr bwMode="auto">
          <a:xfrm>
            <a:off x="7905750" y="1412875"/>
            <a:ext cx="1222375" cy="936625"/>
            <a:chOff x="840701" y="1916832"/>
            <a:chExt cx="2672139" cy="1945066"/>
          </a:xfrm>
        </p:grpSpPr>
        <p:pic>
          <p:nvPicPr>
            <p:cNvPr id="27" name="26 Imagen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40701" y="1989360"/>
              <a:ext cx="2672139" cy="1872538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28" name="27 Rectángulo"/>
            <p:cNvSpPr/>
            <p:nvPr/>
          </p:nvSpPr>
          <p:spPr>
            <a:xfrm>
              <a:off x="2720752" y="1916832"/>
              <a:ext cx="755336" cy="400110"/>
            </a:xfrm>
            <a:prstGeom prst="rect">
              <a:avLst/>
            </a:prstGeom>
            <a:noFill/>
          </p:spPr>
          <p:txBody>
            <a:bodyPr wrap="none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es-ES" sz="2000" b="1" cap="all" dirty="0">
                  <a:ln w="0"/>
                  <a:solidFill>
                    <a:srgbClr val="660066"/>
                  </a:solidFill>
                  <a:effectLst>
                    <a:reflection blurRad="12700" stA="50000" endPos="50000" dist="5000" dir="5400000" sy="-100000" rotWithShape="0"/>
                  </a:effectLst>
                  <a:cs typeface="Arial" pitchFamily="34" charset="0"/>
                </a:rPr>
                <a:t>2020</a:t>
              </a:r>
              <a:endParaRPr lang="es-ES" sz="2000" b="1" cap="all" dirty="0">
                <a:ln w="0"/>
                <a:solidFill>
                  <a:srgbClr val="660066"/>
                </a:solidFill>
                <a:effectLst>
                  <a:reflection blurRad="12700" stA="50000" endPos="50000" dist="5000" dir="5400000" sy="-100000" rotWithShape="0"/>
                </a:effectLst>
                <a:cs typeface="Arial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500063" y="1268413"/>
            <a:ext cx="8774112" cy="460375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/>
        </p:spPr>
        <p:txBody>
          <a:bodyPr lIns="76200" tIns="38100" rIns="76200" bIns="38100">
            <a:spAutoFit/>
          </a:bodyPr>
          <a:lstStyle/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00" b="1" dirty="0">
                <a:latin typeface="Arial Narrow" pitchFamily="34" charset="0"/>
                <a:cs typeface="+mn-cs"/>
              </a:rPr>
              <a:t>	</a:t>
            </a:r>
          </a:p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400" b="1" dirty="0">
                <a:latin typeface="Arial Narrow" pitchFamily="34" charset="0"/>
                <a:cs typeface="+mn-cs"/>
              </a:rPr>
              <a:t> </a:t>
            </a:r>
            <a:r>
              <a:rPr lang="en-GB" sz="2400" b="1" dirty="0">
                <a:latin typeface="Arial Narrow" pitchFamily="34" charset="0"/>
                <a:cs typeface="+mn-cs"/>
              </a:rPr>
              <a:t>V.</a:t>
            </a:r>
            <a:r>
              <a:rPr lang="en-GB" sz="2400" b="1" dirty="0">
                <a:latin typeface="Arial Narrow" pitchFamily="34" charset="0"/>
                <a:cs typeface="+mn-cs"/>
              </a:rPr>
              <a:t>	</a:t>
            </a:r>
            <a:r>
              <a:rPr lang="en-GB" sz="2400" b="1" dirty="0">
                <a:latin typeface="Arial Narrow" pitchFamily="34" charset="0"/>
                <a:cs typeface="+mn-cs"/>
              </a:rPr>
              <a:t>TENDENCIAS: PROGRAMA FID-SALUD</a:t>
            </a:r>
            <a:endParaRPr lang="en-GB" sz="2400" b="1" dirty="0">
              <a:latin typeface="Arial Narrow" pitchFamily="34" charset="0"/>
              <a:cs typeface="+mn-cs"/>
            </a:endParaRPr>
          </a:p>
        </p:txBody>
      </p:sp>
      <p:pic>
        <p:nvPicPr>
          <p:cNvPr id="53250" name="10 Imagen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4963" y="6227763"/>
            <a:ext cx="106045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2" descr="http://intranet.redinterna.age/stfls/comun/logos/2011-Economia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01275" y="6098682"/>
            <a:ext cx="2482771" cy="7593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539750" y="434975"/>
            <a:ext cx="8604250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46038" tIns="44450" rIns="46038" bIns="44450"/>
          <a:lstStyle/>
          <a:p>
            <a:pPr eaLnBrk="0" hangingPunct="0">
              <a:defRPr/>
            </a:pPr>
            <a:r>
              <a:rPr lang="en-GB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COMPRA PÚBLICA INNOVADORA</a:t>
            </a:r>
            <a:endParaRPr lang="en-GB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3253" name="24 Grupo"/>
          <p:cNvGrpSpPr>
            <a:grpSpLocks/>
          </p:cNvGrpSpPr>
          <p:nvPr/>
        </p:nvGrpSpPr>
        <p:grpSpPr bwMode="auto">
          <a:xfrm>
            <a:off x="7905750" y="1412875"/>
            <a:ext cx="1222375" cy="936625"/>
            <a:chOff x="840701" y="1916832"/>
            <a:chExt cx="2672139" cy="1945066"/>
          </a:xfrm>
        </p:grpSpPr>
        <p:pic>
          <p:nvPicPr>
            <p:cNvPr id="27" name="26 Imagen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40701" y="1989360"/>
              <a:ext cx="2672139" cy="1872538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28" name="27 Rectángulo"/>
            <p:cNvSpPr/>
            <p:nvPr/>
          </p:nvSpPr>
          <p:spPr>
            <a:xfrm>
              <a:off x="2720752" y="1916832"/>
              <a:ext cx="755336" cy="400110"/>
            </a:xfrm>
            <a:prstGeom prst="rect">
              <a:avLst/>
            </a:prstGeom>
            <a:noFill/>
          </p:spPr>
          <p:txBody>
            <a:bodyPr wrap="none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es-ES" sz="2000" b="1" cap="all" dirty="0">
                  <a:ln w="0"/>
                  <a:solidFill>
                    <a:srgbClr val="660066"/>
                  </a:solidFill>
                  <a:effectLst>
                    <a:reflection blurRad="12700" stA="50000" endPos="50000" dist="5000" dir="5400000" sy="-100000" rotWithShape="0"/>
                  </a:effectLst>
                  <a:cs typeface="Arial" pitchFamily="34" charset="0"/>
                </a:rPr>
                <a:t>2020</a:t>
              </a:r>
              <a:endParaRPr lang="es-ES" sz="2000" b="1" cap="all" dirty="0">
                <a:ln w="0"/>
                <a:solidFill>
                  <a:srgbClr val="660066"/>
                </a:solidFill>
                <a:effectLst>
                  <a:reflection blurRad="12700" stA="50000" endPos="50000" dist="5000" dir="5400000" sy="-100000" rotWithShape="0"/>
                </a:effectLst>
                <a:cs typeface="Arial" pitchFamily="34" charset="0"/>
              </a:endParaRPr>
            </a:p>
          </p:txBody>
        </p:sp>
      </p:grpSp>
      <p:pic>
        <p:nvPicPr>
          <p:cNvPr id="53254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92188" y="1916113"/>
            <a:ext cx="6713537" cy="403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intranet.redinterna.age/stfls/comun/logos/2011-Economia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01275" y="6098682"/>
            <a:ext cx="2482771" cy="7593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415925" y="3573463"/>
            <a:ext cx="8424863" cy="206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36000" tIns="38100" rIns="36000" bIns="38100">
            <a:spAutoFit/>
          </a:bodyPr>
          <a:lstStyle>
            <a:lvl1pPr marL="542925" indent="-2762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80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87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>
              <a:spcBef>
                <a:spcPct val="90000"/>
              </a:spcBef>
              <a:spcAft>
                <a:spcPts val="600"/>
              </a:spcAft>
              <a:defRPr/>
            </a:pPr>
            <a:r>
              <a:rPr lang="en-GB" sz="1800" b="1" u="sng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Compra</a:t>
            </a:r>
            <a:r>
              <a:rPr lang="en-GB" sz="1800" b="1" u="sng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 </a:t>
            </a:r>
            <a:r>
              <a:rPr lang="en-GB" sz="1800" b="1" u="sng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Pública</a:t>
            </a:r>
            <a:r>
              <a:rPr lang="en-GB" sz="1800" b="1" u="sng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 de Tecnología </a:t>
            </a:r>
            <a:r>
              <a:rPr lang="en-GB" sz="1800" b="1" u="sng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Innovadora</a:t>
            </a:r>
            <a:r>
              <a:rPr lang="en-GB" sz="1800" b="1" u="sng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 (CPTI)/ </a:t>
            </a:r>
            <a:r>
              <a:rPr lang="en-GB" sz="1200" u="sng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Public Proc. of innovative Solutions (PPI) *:</a:t>
            </a:r>
          </a:p>
          <a:p>
            <a:pPr marL="979488" lvl="1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     Comprador </a:t>
            </a:r>
            <a:r>
              <a:rPr lang="en-GB" sz="1400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público</a:t>
            </a:r>
            <a:r>
              <a:rPr lang="en-GB" sz="1400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 </a:t>
            </a:r>
            <a:r>
              <a:rPr lang="en-GB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- </a:t>
            </a:r>
            <a:r>
              <a:rPr lang="en-GB" sz="1400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cliente</a:t>
            </a:r>
            <a:r>
              <a:rPr lang="en-GB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 </a:t>
            </a:r>
            <a:r>
              <a:rPr lang="en-GB" sz="1400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lanzador</a:t>
            </a:r>
            <a:r>
              <a:rPr lang="en-GB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. Mayor </a:t>
            </a:r>
            <a:r>
              <a:rPr lang="en-GB" sz="1400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proximidad</a:t>
            </a:r>
            <a:r>
              <a:rPr lang="en-GB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 a </a:t>
            </a:r>
            <a:r>
              <a:rPr lang="en-GB" sz="1400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mercado</a:t>
            </a:r>
            <a:r>
              <a:rPr lang="en-GB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 </a:t>
            </a:r>
            <a:r>
              <a:rPr lang="en-GB" sz="1400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que</a:t>
            </a:r>
            <a:r>
              <a:rPr lang="en-GB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 CPP</a:t>
            </a:r>
          </a:p>
          <a:p>
            <a:pPr marL="979488" lvl="1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     </a:t>
            </a:r>
            <a:r>
              <a:rPr lang="en-GB" sz="1400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Objeto</a:t>
            </a:r>
            <a:r>
              <a:rPr lang="en-GB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: </a:t>
            </a:r>
            <a:r>
              <a:rPr lang="en-GB" sz="1400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compra</a:t>
            </a:r>
            <a:r>
              <a:rPr lang="en-GB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/</a:t>
            </a:r>
            <a:r>
              <a:rPr lang="en-GB" sz="1400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despliegue</a:t>
            </a:r>
            <a:r>
              <a:rPr lang="en-GB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 de </a:t>
            </a:r>
            <a:r>
              <a:rPr lang="en-GB" sz="1400" b="1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bienes</a:t>
            </a:r>
            <a:r>
              <a:rPr lang="en-GB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 &amp; </a:t>
            </a:r>
            <a:r>
              <a:rPr lang="en-GB" sz="1400" b="1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servicios</a:t>
            </a:r>
            <a:r>
              <a:rPr lang="en-GB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 </a:t>
            </a:r>
            <a:r>
              <a:rPr lang="en-GB" sz="1400" b="1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innovadores</a:t>
            </a:r>
            <a:r>
              <a:rPr lang="en-GB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 no </a:t>
            </a:r>
            <a:r>
              <a:rPr lang="en-GB" sz="1400" b="1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disponibles</a:t>
            </a:r>
            <a:r>
              <a:rPr lang="en-GB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 en el </a:t>
            </a:r>
            <a:r>
              <a:rPr lang="en-GB" sz="1400" b="1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mercado</a:t>
            </a:r>
            <a:endParaRPr lang="en-GB" sz="1400" b="1" dirty="0" smtClean="0">
              <a:solidFill>
                <a:srgbClr val="000000">
                  <a:lumMod val="95000"/>
                  <a:lumOff val="5000"/>
                </a:srgbClr>
              </a:solidFill>
              <a:latin typeface="Calibri" panose="020F0502020204030204" pitchFamily="34" charset="0"/>
              <a:cs typeface="+mn-cs"/>
            </a:endParaRPr>
          </a:p>
          <a:p>
            <a:pPr lvl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GB" sz="1800" b="1" u="sng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Compra</a:t>
            </a:r>
            <a:r>
              <a:rPr lang="en-GB" sz="1800" b="1" u="sng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GB" sz="1800" b="1" u="sng" dirty="0" err="1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Pública</a:t>
            </a:r>
            <a:r>
              <a:rPr lang="en-GB" sz="1800" b="1" u="sng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GB" sz="1800" b="1" u="sng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Precomercial</a:t>
            </a:r>
            <a:r>
              <a:rPr lang="en-GB" sz="1800" b="1" u="sng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GB" sz="1800" b="1" u="sng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(</a:t>
            </a:r>
            <a:r>
              <a:rPr lang="en-GB" sz="1800" b="1" u="sng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CPP)/ </a:t>
            </a:r>
            <a:r>
              <a:rPr lang="en-GB" sz="1100" u="sng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Public Procurement of innovative Solutions </a:t>
            </a:r>
            <a:r>
              <a:rPr lang="en-GB" sz="1100" u="sng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(PCP) **:</a:t>
            </a:r>
            <a:endParaRPr lang="en-GB" sz="1100" u="sng" dirty="0">
              <a:solidFill>
                <a:srgbClr val="000000">
                  <a:lumMod val="95000"/>
                  <a:lumOff val="5000"/>
                </a:srgbClr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marL="979488" lvl="1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200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    </a:t>
            </a:r>
            <a:r>
              <a:rPr lang="en-GB" sz="12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GB" sz="1400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C</a:t>
            </a:r>
            <a:r>
              <a:rPr lang="en-GB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omprador </a:t>
            </a:r>
            <a:r>
              <a:rPr lang="en-GB" sz="1400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público</a:t>
            </a:r>
            <a:r>
              <a:rPr lang="en-GB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GB" sz="1400" b="1" u="sng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comparte</a:t>
            </a:r>
            <a:r>
              <a:rPr lang="en-GB" sz="1400" b="1" u="sng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GB" sz="1400" b="1" u="sng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riesgos</a:t>
            </a:r>
            <a:r>
              <a:rPr lang="en-GB" sz="1400" b="1" u="sng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 y </a:t>
            </a:r>
            <a:r>
              <a:rPr lang="en-GB" sz="1400" b="1" u="sng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beneficios</a:t>
            </a:r>
            <a:r>
              <a:rPr lang="en-GB" sz="1400" b="1" u="sng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GB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con los </a:t>
            </a:r>
            <a:r>
              <a:rPr lang="en-GB" sz="1400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proveedores</a:t>
            </a:r>
            <a:r>
              <a:rPr lang="en-GB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GB" sz="1400" b="1" u="sng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en </a:t>
            </a:r>
            <a:r>
              <a:rPr lang="en-GB" sz="1400" b="1" u="sng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condiciones</a:t>
            </a:r>
            <a:r>
              <a:rPr lang="en-GB" sz="1400" b="1" u="sng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 de </a:t>
            </a:r>
            <a:r>
              <a:rPr lang="en-GB" sz="1400" b="1" u="sng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mercado</a:t>
            </a:r>
            <a:endParaRPr lang="en-GB" sz="1400" b="1" u="sng" dirty="0" smtClean="0">
              <a:solidFill>
                <a:srgbClr val="000000">
                  <a:lumMod val="95000"/>
                  <a:lumOff val="5000"/>
                </a:srgbClr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marL="979488" lvl="1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400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GB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    </a:t>
            </a:r>
            <a:r>
              <a:rPr lang="en-GB" sz="1400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Objeto</a:t>
            </a:r>
            <a:r>
              <a:rPr lang="en-GB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: </a:t>
            </a:r>
            <a:r>
              <a:rPr lang="en-GB" sz="1400" b="1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contratación</a:t>
            </a:r>
            <a:r>
              <a:rPr lang="en-GB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 de </a:t>
            </a:r>
            <a:r>
              <a:rPr lang="en-GB" sz="1400" b="1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servicios</a:t>
            </a:r>
            <a:r>
              <a:rPr lang="en-GB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 de I+D</a:t>
            </a:r>
            <a:r>
              <a:rPr lang="en-GB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*** </a:t>
            </a:r>
            <a:r>
              <a:rPr lang="en-GB" sz="1400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vinculado</a:t>
            </a:r>
            <a:r>
              <a:rPr lang="en-GB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 a los fines del comprador </a:t>
            </a:r>
            <a:r>
              <a:rPr lang="en-GB" sz="1400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público</a:t>
            </a:r>
            <a:r>
              <a:rPr lang="en-GB" sz="1400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.</a:t>
            </a:r>
          </a:p>
        </p:txBody>
      </p:sp>
      <p:sp>
        <p:nvSpPr>
          <p:cNvPr id="18435" name="1 CuadroTexto"/>
          <p:cNvSpPr txBox="1">
            <a:spLocks noChangeArrowheads="1"/>
          </p:cNvSpPr>
          <p:nvPr/>
        </p:nvSpPr>
        <p:spPr bwMode="auto">
          <a:xfrm>
            <a:off x="200025" y="5661025"/>
            <a:ext cx="92900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/>
            <a:r>
              <a:rPr lang="en-GB" altLang="es-ES" sz="1100">
                <a:solidFill>
                  <a:srgbClr val="0D0D0D"/>
                </a:solidFill>
                <a:latin typeface="Calibri" pitchFamily="34" charset="0"/>
              </a:rPr>
              <a:t>(*)     EC; “CORDIS: FP7: ICT: ICT:PCP”	(**)   E.C.; “Paper of the Services of DG Competition containing a draft framework for state aid for R&amp;D&amp;i”  </a:t>
            </a:r>
          </a:p>
          <a:p>
            <a:pPr marL="0" lvl="1"/>
            <a:r>
              <a:rPr lang="en-GB" altLang="es-ES" sz="1100">
                <a:solidFill>
                  <a:srgbClr val="0D0D0D"/>
                </a:solidFill>
                <a:latin typeface="Calibri" pitchFamily="34" charset="0"/>
              </a:rPr>
              <a:t>(***) Comprendido en categorías de I+D del marco comunitario de ayudas a la I+D+i. Excluyendo productos terminados salvo prototipos.</a:t>
            </a:r>
          </a:p>
        </p:txBody>
      </p:sp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1209675" y="1990725"/>
            <a:ext cx="7775575" cy="358775"/>
          </a:xfrm>
          <a:prstGeom prst="roundRect">
            <a:avLst>
              <a:gd name="adj" fmla="val 16667"/>
            </a:avLst>
          </a:prstGeom>
          <a:solidFill>
            <a:srgbClr val="333333"/>
          </a:solidFill>
          <a:ln>
            <a:noFill/>
          </a:ln>
          <a:effectLst/>
          <a:extLst/>
        </p:spPr>
        <p:txBody>
          <a:bodyPr lIns="76200" tIns="38100" rIns="76200" bIns="381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b="1" kern="0" dirty="0">
              <a:solidFill>
                <a:srgbClr val="000000">
                  <a:lumMod val="95000"/>
                  <a:lumOff val="5000"/>
                </a:srgbClr>
              </a:solidFill>
              <a:latin typeface="Verdana" pitchFamily="34" charset="0"/>
              <a:cs typeface="+mn-cs"/>
            </a:endParaRPr>
          </a:p>
        </p:txBody>
      </p:sp>
      <p:sp>
        <p:nvSpPr>
          <p:cNvPr id="15" name="AutoShape 10"/>
          <p:cNvSpPr>
            <a:spLocks noChangeArrowheads="1"/>
          </p:cNvSpPr>
          <p:nvPr/>
        </p:nvSpPr>
        <p:spPr bwMode="auto">
          <a:xfrm>
            <a:off x="1209675" y="2422525"/>
            <a:ext cx="7775575" cy="935038"/>
          </a:xfrm>
          <a:prstGeom prst="roundRect">
            <a:avLst>
              <a:gd name="adj" fmla="val 16667"/>
            </a:avLst>
          </a:prstGeom>
          <a:solidFill>
            <a:srgbClr val="003300">
              <a:alpha val="70000"/>
            </a:srgbClr>
          </a:solidFill>
          <a:ln>
            <a:noFill/>
          </a:ln>
          <a:effectLst/>
          <a:extLst/>
        </p:spPr>
        <p:txBody>
          <a:bodyPr lIns="76200" tIns="38100" rIns="76200" bIns="381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b="1" kern="0" dirty="0">
              <a:solidFill>
                <a:srgbClr val="000000">
                  <a:lumMod val="95000"/>
                  <a:lumOff val="5000"/>
                </a:srgbClr>
              </a:solidFill>
              <a:latin typeface="Verdana" pitchFamily="34" charset="0"/>
              <a:cs typeface="+mn-cs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488950" y="1990725"/>
            <a:ext cx="8424863" cy="1360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36000" tIns="38100" rIns="36000" bIns="38100">
            <a:spAutoFit/>
          </a:bodyPr>
          <a:lstStyle>
            <a:lvl1pPr marL="542925" indent="-2762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80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87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algn="ctr">
              <a:spcBef>
                <a:spcPct val="90000"/>
              </a:spcBef>
              <a:spcAft>
                <a:spcPts val="600"/>
              </a:spcAft>
              <a:defRPr/>
            </a:pPr>
            <a:r>
              <a:rPr lang="en-GB" sz="1800" b="1" u="sng" dirty="0" err="1" smtClean="0">
                <a:latin typeface="Calibri" panose="020F0502020204030204" pitchFamily="34" charset="0"/>
                <a:cs typeface="+mn-cs"/>
              </a:rPr>
              <a:t>Objetivos</a:t>
            </a:r>
            <a:r>
              <a:rPr lang="en-GB" sz="1800" b="1" u="sng" dirty="0" smtClean="0">
                <a:latin typeface="Calibri" panose="020F0502020204030204" pitchFamily="34" charset="0"/>
                <a:cs typeface="+mn-cs"/>
              </a:rPr>
              <a:t>:</a:t>
            </a:r>
          </a:p>
          <a:p>
            <a:pPr lvl="1" algn="ctr">
              <a:spcBef>
                <a:spcPts val="0"/>
              </a:spcBef>
              <a:spcAft>
                <a:spcPts val="0"/>
              </a:spcAft>
              <a:defRPr/>
            </a:pPr>
            <a:endParaRPr lang="en-GB" sz="600" dirty="0" smtClean="0">
              <a:solidFill>
                <a:schemeClr val="bg1"/>
              </a:solidFill>
              <a:latin typeface="Calibri" panose="020F0502020204030204" pitchFamily="34" charset="0"/>
              <a:cs typeface="+mn-cs"/>
            </a:endParaRPr>
          </a:p>
          <a:p>
            <a:pPr marL="979488" lvl="1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400" dirty="0" smtClean="0">
                <a:latin typeface="Calibri" panose="020F0502020204030204" pitchFamily="34" charset="0"/>
                <a:cs typeface="+mn-cs"/>
              </a:rPr>
              <a:t>     </a:t>
            </a:r>
            <a:r>
              <a:rPr lang="en-GB" sz="1400" dirty="0" err="1" smtClean="0">
                <a:latin typeface="Calibri" panose="020F0502020204030204" pitchFamily="34" charset="0"/>
                <a:cs typeface="+mn-cs"/>
              </a:rPr>
              <a:t>Mejorar</a:t>
            </a:r>
            <a:r>
              <a:rPr lang="en-GB" sz="1400" dirty="0" smtClean="0">
                <a:latin typeface="Calibri" panose="020F0502020204030204" pitchFamily="34" charset="0"/>
                <a:cs typeface="+mn-cs"/>
              </a:rPr>
              <a:t> los </a:t>
            </a:r>
            <a:r>
              <a:rPr lang="en-GB" sz="1400" dirty="0" err="1" smtClean="0">
                <a:latin typeface="Calibri" panose="020F0502020204030204" pitchFamily="34" charset="0"/>
                <a:cs typeface="+mn-cs"/>
              </a:rPr>
              <a:t>servicios</a:t>
            </a:r>
            <a:r>
              <a:rPr lang="en-GB" sz="1400" dirty="0" smtClean="0">
                <a:latin typeface="Calibri" panose="020F0502020204030204" pitchFamily="34" charset="0"/>
                <a:cs typeface="+mn-cs"/>
              </a:rPr>
              <a:t> </a:t>
            </a:r>
            <a:r>
              <a:rPr lang="en-GB" sz="1400" dirty="0" err="1" smtClean="0">
                <a:latin typeface="Calibri" panose="020F0502020204030204" pitchFamily="34" charset="0"/>
                <a:cs typeface="+mn-cs"/>
              </a:rPr>
              <a:t>públicos</a:t>
            </a:r>
            <a:r>
              <a:rPr lang="en-GB" sz="1400" dirty="0">
                <a:latin typeface="Calibri" panose="020F0502020204030204" pitchFamily="34" charset="0"/>
                <a:cs typeface="+mn-cs"/>
              </a:rPr>
              <a:t>	</a:t>
            </a:r>
            <a:r>
              <a:rPr lang="en-GB" sz="1400" dirty="0" smtClean="0">
                <a:latin typeface="Calibri" panose="020F0502020204030204" pitchFamily="34" charset="0"/>
                <a:cs typeface="+mn-cs"/>
              </a:rPr>
              <a:t>		(</a:t>
            </a:r>
            <a:r>
              <a:rPr lang="en-GB" sz="1400" b="1" dirty="0" err="1" smtClean="0">
                <a:latin typeface="Calibri" panose="020F0502020204030204" pitchFamily="34" charset="0"/>
                <a:cs typeface="+mn-cs"/>
              </a:rPr>
              <a:t>eficacia</a:t>
            </a:r>
            <a:r>
              <a:rPr lang="en-GB" sz="1400" b="1" dirty="0" smtClean="0">
                <a:latin typeface="Calibri" panose="020F0502020204030204" pitchFamily="34" charset="0"/>
                <a:cs typeface="+mn-cs"/>
              </a:rPr>
              <a:t> y/o </a:t>
            </a:r>
            <a:r>
              <a:rPr lang="en-GB" sz="1400" b="1" dirty="0" err="1" smtClean="0">
                <a:latin typeface="Calibri" panose="020F0502020204030204" pitchFamily="34" charset="0"/>
                <a:cs typeface="+mn-cs"/>
              </a:rPr>
              <a:t>eficiencia</a:t>
            </a:r>
            <a:r>
              <a:rPr lang="en-GB" sz="1400" dirty="0" smtClean="0">
                <a:latin typeface="Calibri" panose="020F0502020204030204" pitchFamily="34" charset="0"/>
                <a:cs typeface="+mn-cs"/>
              </a:rPr>
              <a:t>)</a:t>
            </a:r>
          </a:p>
          <a:p>
            <a:pPr marL="979488" lvl="1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400" dirty="0" smtClean="0">
                <a:latin typeface="Calibri" panose="020F0502020204030204" pitchFamily="34" charset="0"/>
                <a:cs typeface="+mn-cs"/>
              </a:rPr>
              <a:t>     </a:t>
            </a:r>
            <a:r>
              <a:rPr lang="en-GB" sz="1400" dirty="0" err="1" smtClean="0">
                <a:latin typeface="Calibri" panose="020F0502020204030204" pitchFamily="34" charset="0"/>
                <a:cs typeface="+mn-cs"/>
              </a:rPr>
              <a:t>Apalancar</a:t>
            </a:r>
            <a:r>
              <a:rPr lang="en-GB" sz="1400" dirty="0" smtClean="0">
                <a:latin typeface="Calibri" panose="020F0502020204030204" pitchFamily="34" charset="0"/>
                <a:cs typeface="+mn-cs"/>
              </a:rPr>
              <a:t> </a:t>
            </a:r>
            <a:r>
              <a:rPr lang="en-GB" sz="1400" dirty="0" err="1" smtClean="0">
                <a:latin typeface="Calibri" panose="020F0502020204030204" pitchFamily="34" charset="0"/>
                <a:cs typeface="+mn-cs"/>
              </a:rPr>
              <a:t>fondos</a:t>
            </a:r>
            <a:r>
              <a:rPr lang="en-GB" sz="1400" dirty="0" smtClean="0">
                <a:latin typeface="Calibri" panose="020F0502020204030204" pitchFamily="34" charset="0"/>
                <a:cs typeface="+mn-cs"/>
              </a:rPr>
              <a:t> </a:t>
            </a:r>
            <a:r>
              <a:rPr lang="en-GB" sz="1400" dirty="0" err="1" smtClean="0">
                <a:latin typeface="Calibri" panose="020F0502020204030204" pitchFamily="34" charset="0"/>
                <a:cs typeface="+mn-cs"/>
              </a:rPr>
              <a:t>hacia</a:t>
            </a:r>
            <a:r>
              <a:rPr lang="en-GB" sz="1400" dirty="0" smtClean="0">
                <a:latin typeface="Calibri" panose="020F0502020204030204" pitchFamily="34" charset="0"/>
                <a:cs typeface="+mn-cs"/>
              </a:rPr>
              <a:t> la I+D+I </a:t>
            </a:r>
            <a:r>
              <a:rPr lang="en-GB" sz="1400" dirty="0" err="1" smtClean="0">
                <a:latin typeface="Calibri" panose="020F0502020204030204" pitchFamily="34" charset="0"/>
                <a:cs typeface="+mn-cs"/>
              </a:rPr>
              <a:t>empresarial</a:t>
            </a:r>
            <a:r>
              <a:rPr lang="en-GB" sz="1400" dirty="0" smtClean="0">
                <a:latin typeface="Calibri" panose="020F0502020204030204" pitchFamily="34" charset="0"/>
                <a:cs typeface="+mn-cs"/>
              </a:rPr>
              <a:t> </a:t>
            </a:r>
          </a:p>
          <a:p>
            <a:pPr marL="979488" lvl="1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400" dirty="0">
                <a:latin typeface="Calibri" panose="020F0502020204030204" pitchFamily="34" charset="0"/>
                <a:cs typeface="+mn-cs"/>
              </a:rPr>
              <a:t> </a:t>
            </a:r>
            <a:r>
              <a:rPr lang="en-GB" sz="1400" dirty="0" smtClean="0">
                <a:latin typeface="Calibri" panose="020F0502020204030204" pitchFamily="34" charset="0"/>
                <a:cs typeface="+mn-cs"/>
              </a:rPr>
              <a:t>    </a:t>
            </a:r>
            <a:r>
              <a:rPr lang="en-GB" sz="1400" dirty="0" err="1" smtClean="0">
                <a:latin typeface="Calibri" panose="020F0502020204030204" pitchFamily="34" charset="0"/>
                <a:cs typeface="+mn-cs"/>
              </a:rPr>
              <a:t>Apoyar</a:t>
            </a:r>
            <a:r>
              <a:rPr lang="en-GB" sz="1400" dirty="0" smtClean="0">
                <a:latin typeface="Calibri" panose="020F0502020204030204" pitchFamily="34" charset="0"/>
                <a:cs typeface="+mn-cs"/>
              </a:rPr>
              <a:t> la </a:t>
            </a:r>
            <a:r>
              <a:rPr lang="en-GB" sz="1400" dirty="0" err="1" smtClean="0">
                <a:latin typeface="Calibri" panose="020F0502020204030204" pitchFamily="34" charset="0"/>
                <a:cs typeface="+mn-cs"/>
              </a:rPr>
              <a:t>comercialización</a:t>
            </a:r>
            <a:r>
              <a:rPr lang="en-GB" sz="1400" dirty="0" smtClean="0">
                <a:latin typeface="Calibri" panose="020F0502020204030204" pitchFamily="34" charset="0"/>
                <a:cs typeface="+mn-cs"/>
              </a:rPr>
              <a:t> de la </a:t>
            </a:r>
            <a:r>
              <a:rPr lang="en-GB" sz="1400" dirty="0" err="1" smtClean="0">
                <a:latin typeface="Calibri" panose="020F0502020204030204" pitchFamily="34" charset="0"/>
                <a:cs typeface="+mn-cs"/>
              </a:rPr>
              <a:t>innovación</a:t>
            </a:r>
            <a:r>
              <a:rPr lang="en-GB" sz="1400" dirty="0" smtClean="0">
                <a:latin typeface="Calibri" panose="020F0502020204030204" pitchFamily="34" charset="0"/>
                <a:cs typeface="+mn-cs"/>
              </a:rPr>
              <a:t> </a:t>
            </a:r>
            <a:r>
              <a:rPr lang="en-GB" sz="1400" dirty="0" err="1" smtClean="0">
                <a:latin typeface="Calibri" panose="020F0502020204030204" pitchFamily="34" charset="0"/>
                <a:cs typeface="+mn-cs"/>
              </a:rPr>
              <a:t>empresarial</a:t>
            </a:r>
            <a:r>
              <a:rPr lang="en-GB" sz="1400" dirty="0" smtClean="0">
                <a:latin typeface="Calibri" panose="020F0502020204030204" pitchFamily="34" charset="0"/>
                <a:cs typeface="+mn-cs"/>
              </a:rPr>
              <a:t> 	(</a:t>
            </a:r>
            <a:r>
              <a:rPr lang="en-GB" sz="1400" b="1" dirty="0" err="1" smtClean="0">
                <a:latin typeface="Calibri" panose="020F0502020204030204" pitchFamily="34" charset="0"/>
                <a:cs typeface="+mn-cs"/>
              </a:rPr>
              <a:t>cliente</a:t>
            </a:r>
            <a:r>
              <a:rPr lang="en-GB" sz="1400" b="1" dirty="0" smtClean="0">
                <a:latin typeface="Calibri" panose="020F0502020204030204" pitchFamily="34" charset="0"/>
                <a:cs typeface="+mn-cs"/>
              </a:rPr>
              <a:t> </a:t>
            </a:r>
            <a:r>
              <a:rPr lang="en-GB" sz="1400" b="1" dirty="0" err="1" smtClean="0">
                <a:latin typeface="Calibri" panose="020F0502020204030204" pitchFamily="34" charset="0"/>
                <a:cs typeface="+mn-cs"/>
              </a:rPr>
              <a:t>público</a:t>
            </a:r>
            <a:r>
              <a:rPr lang="en-GB" sz="1400" b="1" dirty="0" smtClean="0">
                <a:latin typeface="Calibri" panose="020F0502020204030204" pitchFamily="34" charset="0"/>
                <a:cs typeface="+mn-cs"/>
              </a:rPr>
              <a:t>/</a:t>
            </a:r>
            <a:r>
              <a:rPr lang="en-GB" sz="1400" b="1" dirty="0" err="1" smtClean="0">
                <a:latin typeface="Calibri" panose="020F0502020204030204" pitchFamily="34" charset="0"/>
                <a:cs typeface="+mn-cs"/>
              </a:rPr>
              <a:t>lanzador</a:t>
            </a:r>
            <a:r>
              <a:rPr lang="en-GB" sz="1400" dirty="0" smtClean="0">
                <a:latin typeface="Calibri" panose="020F0502020204030204" pitchFamily="34" charset="0"/>
                <a:cs typeface="+mn-cs"/>
              </a:rPr>
              <a:t>).</a:t>
            </a: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500063" y="1268413"/>
            <a:ext cx="8774112" cy="460375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/>
        </p:spPr>
        <p:txBody>
          <a:bodyPr lIns="76200" tIns="38100" rIns="76200" bIns="38100">
            <a:spAutoFit/>
          </a:bodyPr>
          <a:lstStyle/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00" b="1" dirty="0">
                <a:latin typeface="Arial Narrow" pitchFamily="34" charset="0"/>
                <a:cs typeface="+mn-cs"/>
              </a:rPr>
              <a:t>	</a:t>
            </a:r>
          </a:p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400" b="1" dirty="0">
                <a:latin typeface="Arial Narrow" pitchFamily="34" charset="0"/>
                <a:cs typeface="+mn-cs"/>
              </a:rPr>
              <a:t> </a:t>
            </a:r>
            <a:r>
              <a:rPr lang="en-GB" sz="2400" b="1" dirty="0">
                <a:latin typeface="Arial Narrow" pitchFamily="34" charset="0"/>
                <a:cs typeface="+mn-cs"/>
              </a:rPr>
              <a:t>I.</a:t>
            </a:r>
            <a:r>
              <a:rPr lang="en-GB" sz="2400" b="1" dirty="0">
                <a:latin typeface="Arial Narrow" pitchFamily="34" charset="0"/>
                <a:cs typeface="+mn-cs"/>
              </a:rPr>
              <a:t>	</a:t>
            </a:r>
            <a:r>
              <a:rPr lang="en-GB" sz="2400" b="1" dirty="0">
                <a:latin typeface="Arial Narrow" pitchFamily="34" charset="0"/>
                <a:cs typeface="+mn-cs"/>
              </a:rPr>
              <a:t>PROPÓSITO </a:t>
            </a:r>
            <a:r>
              <a:rPr lang="en-GB" b="1" dirty="0">
                <a:latin typeface="Arial Narrow" pitchFamily="34" charset="0"/>
                <a:cs typeface="+mn-cs"/>
              </a:rPr>
              <a:t>Y</a:t>
            </a:r>
            <a:r>
              <a:rPr lang="en-GB" sz="2400" b="1" dirty="0">
                <a:latin typeface="Arial Narrow" pitchFamily="34" charset="0"/>
                <a:cs typeface="+mn-cs"/>
              </a:rPr>
              <a:t> DEFINICIÓN</a:t>
            </a:r>
            <a:endParaRPr lang="en-GB" sz="2400" b="1" dirty="0">
              <a:latin typeface="Arial Narrow" pitchFamily="34" charset="0"/>
              <a:cs typeface="+mn-cs"/>
            </a:endParaRPr>
          </a:p>
        </p:txBody>
      </p:sp>
      <p:pic>
        <p:nvPicPr>
          <p:cNvPr id="18440" name="9 Imagen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4963" y="6227763"/>
            <a:ext cx="106045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539750" y="434975"/>
            <a:ext cx="8604250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46038" tIns="44450" rIns="46038" bIns="44450"/>
          <a:lstStyle/>
          <a:p>
            <a:pPr eaLnBrk="0" hangingPunct="0">
              <a:defRPr/>
            </a:pPr>
            <a:r>
              <a:rPr lang="en-GB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COMPRA PÚBLICA INNOVADORA</a:t>
            </a:r>
            <a:endParaRPr lang="en-GB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500063" y="1268413"/>
            <a:ext cx="8774112" cy="460375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/>
        </p:spPr>
        <p:txBody>
          <a:bodyPr lIns="76200" tIns="38100" rIns="76200" bIns="38100">
            <a:spAutoFit/>
          </a:bodyPr>
          <a:lstStyle/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00" b="1" dirty="0">
                <a:latin typeface="Arial Narrow" pitchFamily="34" charset="0"/>
                <a:cs typeface="+mn-cs"/>
              </a:rPr>
              <a:t>	</a:t>
            </a:r>
          </a:p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400" b="1" dirty="0">
                <a:latin typeface="Arial Narrow" pitchFamily="34" charset="0"/>
                <a:cs typeface="+mn-cs"/>
              </a:rPr>
              <a:t> </a:t>
            </a:r>
            <a:r>
              <a:rPr lang="en-GB" sz="2400" b="1" dirty="0">
                <a:latin typeface="Arial Narrow" pitchFamily="34" charset="0"/>
                <a:cs typeface="+mn-cs"/>
              </a:rPr>
              <a:t>V.</a:t>
            </a:r>
            <a:r>
              <a:rPr lang="en-GB" sz="2400" b="1" dirty="0">
                <a:latin typeface="Arial Narrow" pitchFamily="34" charset="0"/>
                <a:cs typeface="+mn-cs"/>
              </a:rPr>
              <a:t>	</a:t>
            </a:r>
            <a:r>
              <a:rPr lang="en-GB" sz="2400" b="1" dirty="0">
                <a:latin typeface="Arial Narrow" pitchFamily="34" charset="0"/>
                <a:cs typeface="+mn-cs"/>
              </a:rPr>
              <a:t>TENDENCIAS: PROGRAMA FID-SALUD</a:t>
            </a:r>
            <a:endParaRPr lang="en-GB" sz="2400" b="1" dirty="0">
              <a:latin typeface="Arial Narrow" pitchFamily="34" charset="0"/>
              <a:cs typeface="+mn-cs"/>
            </a:endParaRPr>
          </a:p>
        </p:txBody>
      </p:sp>
      <p:pic>
        <p:nvPicPr>
          <p:cNvPr id="55298" name="10 Imagen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4963" y="6227763"/>
            <a:ext cx="106045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2" descr="http://intranet.redinterna.age/stfls/comun/logos/2011-Economia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01275" y="6098682"/>
            <a:ext cx="2482771" cy="7593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539750" y="434975"/>
            <a:ext cx="8604250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46038" tIns="44450" rIns="46038" bIns="44450"/>
          <a:lstStyle/>
          <a:p>
            <a:pPr eaLnBrk="0" hangingPunct="0">
              <a:defRPr/>
            </a:pPr>
            <a:r>
              <a:rPr lang="en-GB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COMPRA PÚBLICA INNOVADORA</a:t>
            </a:r>
            <a:endParaRPr lang="en-GB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55301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4850" y="1989138"/>
            <a:ext cx="8426450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5302" name="14 Grupo"/>
          <p:cNvGrpSpPr>
            <a:grpSpLocks/>
          </p:cNvGrpSpPr>
          <p:nvPr/>
        </p:nvGrpSpPr>
        <p:grpSpPr bwMode="auto">
          <a:xfrm>
            <a:off x="7905750" y="1412875"/>
            <a:ext cx="1222375" cy="936625"/>
            <a:chOff x="840701" y="1916832"/>
            <a:chExt cx="2672139" cy="1945066"/>
          </a:xfrm>
        </p:grpSpPr>
        <p:pic>
          <p:nvPicPr>
            <p:cNvPr id="16" name="15 Imagen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40701" y="1989360"/>
              <a:ext cx="2672139" cy="1872538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7" name="16 Rectángulo"/>
            <p:cNvSpPr/>
            <p:nvPr/>
          </p:nvSpPr>
          <p:spPr>
            <a:xfrm>
              <a:off x="2720752" y="1916832"/>
              <a:ext cx="755336" cy="400110"/>
            </a:xfrm>
            <a:prstGeom prst="rect">
              <a:avLst/>
            </a:prstGeom>
            <a:noFill/>
          </p:spPr>
          <p:txBody>
            <a:bodyPr wrap="none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es-ES" sz="2000" b="1" cap="all" dirty="0">
                  <a:ln w="0"/>
                  <a:solidFill>
                    <a:srgbClr val="660066"/>
                  </a:solidFill>
                  <a:effectLst>
                    <a:reflection blurRad="12700" stA="50000" endPos="50000" dist="5000" dir="5400000" sy="-100000" rotWithShape="0"/>
                  </a:effectLst>
                  <a:cs typeface="Arial" pitchFamily="34" charset="0"/>
                </a:rPr>
                <a:t>2020</a:t>
              </a:r>
              <a:endParaRPr lang="es-ES" sz="2000" b="1" cap="all" dirty="0">
                <a:ln w="0"/>
                <a:solidFill>
                  <a:srgbClr val="660066"/>
                </a:solidFill>
                <a:effectLst>
                  <a:reflection blurRad="12700" stA="50000" endPos="50000" dist="5000" dir="5400000" sy="-100000" rotWithShape="0"/>
                </a:effectLst>
                <a:cs typeface="Arial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500063" y="1268413"/>
            <a:ext cx="8774112" cy="460375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/>
        </p:spPr>
        <p:txBody>
          <a:bodyPr lIns="76200" tIns="38100" rIns="76200" bIns="38100">
            <a:spAutoFit/>
          </a:bodyPr>
          <a:lstStyle/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00" b="1" dirty="0">
                <a:latin typeface="Arial Narrow" pitchFamily="34" charset="0"/>
                <a:cs typeface="+mn-cs"/>
              </a:rPr>
              <a:t>	</a:t>
            </a:r>
          </a:p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400" b="1" dirty="0">
                <a:latin typeface="Arial Narrow" pitchFamily="34" charset="0"/>
                <a:cs typeface="+mn-cs"/>
              </a:rPr>
              <a:t> </a:t>
            </a:r>
            <a:r>
              <a:rPr lang="en-GB" sz="2400" b="1" dirty="0">
                <a:latin typeface="Arial Narrow" pitchFamily="34" charset="0"/>
                <a:cs typeface="+mn-cs"/>
              </a:rPr>
              <a:t>V.</a:t>
            </a:r>
            <a:r>
              <a:rPr lang="en-GB" sz="2400" b="1" dirty="0">
                <a:latin typeface="Arial Narrow" pitchFamily="34" charset="0"/>
                <a:cs typeface="+mn-cs"/>
              </a:rPr>
              <a:t>	</a:t>
            </a:r>
            <a:r>
              <a:rPr lang="en-GB" sz="2400" b="1" dirty="0">
                <a:latin typeface="Arial Narrow" pitchFamily="34" charset="0"/>
                <a:cs typeface="+mn-cs"/>
              </a:rPr>
              <a:t>TENDENCIAS: PROGRAMA FID-SALUD</a:t>
            </a:r>
            <a:endParaRPr lang="en-GB" sz="2400" b="1" dirty="0">
              <a:latin typeface="Arial Narrow" pitchFamily="34" charset="0"/>
              <a:cs typeface="+mn-cs"/>
            </a:endParaRPr>
          </a:p>
        </p:txBody>
      </p:sp>
      <p:pic>
        <p:nvPicPr>
          <p:cNvPr id="57346" name="10 Imagen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4963" y="6227763"/>
            <a:ext cx="106045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2" descr="http://intranet.redinterna.age/stfls/comun/logos/2011-Economia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01275" y="6098682"/>
            <a:ext cx="2482771" cy="7593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539750" y="434975"/>
            <a:ext cx="8604250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46038" tIns="44450" rIns="46038" bIns="44450"/>
          <a:lstStyle/>
          <a:p>
            <a:pPr eaLnBrk="0" hangingPunct="0">
              <a:defRPr/>
            </a:pPr>
            <a:r>
              <a:rPr lang="en-GB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COMPRA PÚBLICA INNOVADORA</a:t>
            </a:r>
            <a:endParaRPr lang="en-GB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7349" name="24 Grupo"/>
          <p:cNvGrpSpPr>
            <a:grpSpLocks/>
          </p:cNvGrpSpPr>
          <p:nvPr/>
        </p:nvGrpSpPr>
        <p:grpSpPr bwMode="auto">
          <a:xfrm>
            <a:off x="7905750" y="1412875"/>
            <a:ext cx="1222375" cy="936625"/>
            <a:chOff x="840701" y="1916832"/>
            <a:chExt cx="2672139" cy="1945066"/>
          </a:xfrm>
        </p:grpSpPr>
        <p:pic>
          <p:nvPicPr>
            <p:cNvPr id="27" name="26 Imagen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40701" y="1989360"/>
              <a:ext cx="2672139" cy="1872538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28" name="27 Rectángulo"/>
            <p:cNvSpPr/>
            <p:nvPr/>
          </p:nvSpPr>
          <p:spPr>
            <a:xfrm>
              <a:off x="2720752" y="1916832"/>
              <a:ext cx="755336" cy="400110"/>
            </a:xfrm>
            <a:prstGeom prst="rect">
              <a:avLst/>
            </a:prstGeom>
            <a:noFill/>
          </p:spPr>
          <p:txBody>
            <a:bodyPr wrap="none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es-ES" sz="2000" b="1" cap="all" dirty="0">
                  <a:ln w="0"/>
                  <a:solidFill>
                    <a:srgbClr val="660066"/>
                  </a:solidFill>
                  <a:effectLst>
                    <a:reflection blurRad="12700" stA="50000" endPos="50000" dist="5000" dir="5400000" sy="-100000" rotWithShape="0"/>
                  </a:effectLst>
                  <a:cs typeface="Arial" pitchFamily="34" charset="0"/>
                </a:rPr>
                <a:t>2020</a:t>
              </a:r>
              <a:endParaRPr lang="es-ES" sz="2000" b="1" cap="all" dirty="0">
                <a:ln w="0"/>
                <a:solidFill>
                  <a:srgbClr val="660066"/>
                </a:solidFill>
                <a:effectLst>
                  <a:reflection blurRad="12700" stA="50000" endPos="50000" dist="5000" dir="5400000" sy="-100000" rotWithShape="0"/>
                </a:effectLst>
                <a:cs typeface="Arial" pitchFamily="34" charset="0"/>
              </a:endParaRPr>
            </a:p>
          </p:txBody>
        </p:sp>
      </p:grpSp>
      <p:pic>
        <p:nvPicPr>
          <p:cNvPr id="57350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3100" y="2492375"/>
            <a:ext cx="8426450" cy="285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500063" y="1268413"/>
            <a:ext cx="8774112" cy="460375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/>
        </p:spPr>
        <p:txBody>
          <a:bodyPr lIns="76200" tIns="38100" rIns="76200" bIns="38100">
            <a:spAutoFit/>
          </a:bodyPr>
          <a:lstStyle/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00" b="1" dirty="0">
                <a:latin typeface="Arial Narrow" pitchFamily="34" charset="0"/>
                <a:cs typeface="+mn-cs"/>
              </a:rPr>
              <a:t>	</a:t>
            </a:r>
          </a:p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400" b="1" dirty="0">
                <a:latin typeface="Arial Narrow" pitchFamily="34" charset="0"/>
                <a:cs typeface="+mn-cs"/>
              </a:rPr>
              <a:t> </a:t>
            </a:r>
            <a:r>
              <a:rPr lang="en-GB" sz="2400" b="1" dirty="0">
                <a:latin typeface="Arial Narrow" pitchFamily="34" charset="0"/>
                <a:cs typeface="+mn-cs"/>
              </a:rPr>
              <a:t>V.</a:t>
            </a:r>
            <a:r>
              <a:rPr lang="en-GB" sz="2400" b="1" dirty="0">
                <a:latin typeface="Arial Narrow" pitchFamily="34" charset="0"/>
                <a:cs typeface="+mn-cs"/>
              </a:rPr>
              <a:t>	</a:t>
            </a:r>
            <a:r>
              <a:rPr lang="en-GB" sz="2400" b="1" dirty="0">
                <a:latin typeface="Arial Narrow" pitchFamily="34" charset="0"/>
                <a:cs typeface="+mn-cs"/>
              </a:rPr>
              <a:t>TENDENCIAS: PROGRAMA FID-SALUD</a:t>
            </a:r>
            <a:endParaRPr lang="en-GB" sz="2400" b="1" dirty="0">
              <a:latin typeface="Arial Narrow" pitchFamily="34" charset="0"/>
              <a:cs typeface="+mn-cs"/>
            </a:endParaRPr>
          </a:p>
        </p:txBody>
      </p:sp>
      <p:pic>
        <p:nvPicPr>
          <p:cNvPr id="59394" name="10 Imagen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4963" y="6227763"/>
            <a:ext cx="106045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2" descr="http://intranet.redinterna.age/stfls/comun/logos/2011-Economia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01275" y="6098682"/>
            <a:ext cx="2482771" cy="7593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539750" y="434975"/>
            <a:ext cx="8604250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46038" tIns="44450" rIns="46038" bIns="44450"/>
          <a:lstStyle/>
          <a:p>
            <a:pPr eaLnBrk="0" hangingPunct="0">
              <a:defRPr/>
            </a:pPr>
            <a:r>
              <a:rPr lang="en-GB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COMPRA PÚBLICA INNOVADORA</a:t>
            </a:r>
            <a:endParaRPr lang="en-GB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9397" name="24 Grupo"/>
          <p:cNvGrpSpPr>
            <a:grpSpLocks/>
          </p:cNvGrpSpPr>
          <p:nvPr/>
        </p:nvGrpSpPr>
        <p:grpSpPr bwMode="auto">
          <a:xfrm>
            <a:off x="7905750" y="1412875"/>
            <a:ext cx="1222375" cy="936625"/>
            <a:chOff x="840701" y="1916832"/>
            <a:chExt cx="2672139" cy="1945066"/>
          </a:xfrm>
        </p:grpSpPr>
        <p:pic>
          <p:nvPicPr>
            <p:cNvPr id="27" name="26 Imagen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40701" y="1989360"/>
              <a:ext cx="2672139" cy="1872538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28" name="27 Rectángulo"/>
            <p:cNvSpPr/>
            <p:nvPr/>
          </p:nvSpPr>
          <p:spPr>
            <a:xfrm>
              <a:off x="2720752" y="1916832"/>
              <a:ext cx="755336" cy="400110"/>
            </a:xfrm>
            <a:prstGeom prst="rect">
              <a:avLst/>
            </a:prstGeom>
            <a:noFill/>
          </p:spPr>
          <p:txBody>
            <a:bodyPr wrap="none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es-ES" sz="2000" b="1" cap="all" dirty="0">
                  <a:ln w="0"/>
                  <a:solidFill>
                    <a:srgbClr val="660066"/>
                  </a:solidFill>
                  <a:effectLst>
                    <a:reflection blurRad="12700" stA="50000" endPos="50000" dist="5000" dir="5400000" sy="-100000" rotWithShape="0"/>
                  </a:effectLst>
                  <a:cs typeface="Arial" pitchFamily="34" charset="0"/>
                </a:rPr>
                <a:t>2020</a:t>
              </a:r>
              <a:endParaRPr lang="es-ES" sz="2000" b="1" cap="all" dirty="0">
                <a:ln w="0"/>
                <a:solidFill>
                  <a:srgbClr val="660066"/>
                </a:solidFill>
                <a:effectLst>
                  <a:reflection blurRad="12700" stA="50000" endPos="50000" dist="5000" dir="5400000" sy="-100000" rotWithShape="0"/>
                </a:effectLst>
                <a:cs typeface="Arial" pitchFamily="34" charset="0"/>
              </a:endParaRPr>
            </a:p>
          </p:txBody>
        </p:sp>
      </p:grpSp>
      <p:pic>
        <p:nvPicPr>
          <p:cNvPr id="59398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92150" y="1898650"/>
            <a:ext cx="8426450" cy="399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intranet.redinterna.age/stfls/comun/logos/2011-Economia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01275" y="6098682"/>
            <a:ext cx="2482771" cy="7593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482" name="1 CuadroTexto"/>
          <p:cNvSpPr txBox="1">
            <a:spLocks noChangeArrowheads="1"/>
          </p:cNvSpPr>
          <p:nvPr/>
        </p:nvSpPr>
        <p:spPr bwMode="auto">
          <a:xfrm>
            <a:off x="500063" y="5591175"/>
            <a:ext cx="8774112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/>
            <a:r>
              <a:rPr lang="en-GB" altLang="es-ES" sz="1100">
                <a:solidFill>
                  <a:srgbClr val="0D0D0D"/>
                </a:solidFill>
                <a:latin typeface="Calibri" pitchFamily="34" charset="0"/>
              </a:rPr>
              <a:t>(*)        </a:t>
            </a:r>
            <a:r>
              <a:rPr lang="es-ES" altLang="es-ES" sz="1100">
                <a:solidFill>
                  <a:srgbClr val="0D0D0D"/>
                </a:solidFill>
                <a:latin typeface="Calibri" pitchFamily="34" charset="0"/>
              </a:rPr>
              <a:t>CPI: Compra pública innovadora, abarca los conceptos de CPTI y CPP	(**)      AGE: Administración General del Estado  </a:t>
            </a:r>
          </a:p>
          <a:p>
            <a:pPr marL="0" lvl="1"/>
            <a:r>
              <a:rPr lang="es-ES" altLang="es-ES" sz="1100">
                <a:solidFill>
                  <a:srgbClr val="0D0D0D"/>
                </a:solidFill>
                <a:latin typeface="Calibri" pitchFamily="34" charset="0"/>
              </a:rPr>
              <a:t>(***)    OCDE-2014. Modelo Cobb-Douglas del esfuerzo privado en I+D	(****)  Universidad de Valencia 2008-2009; Serrano Domínguez et al. </a:t>
            </a:r>
          </a:p>
        </p:txBody>
      </p:sp>
      <p:sp>
        <p:nvSpPr>
          <p:cNvPr id="20" name="AutoShape 10"/>
          <p:cNvSpPr>
            <a:spLocks noChangeArrowheads="1"/>
          </p:cNvSpPr>
          <p:nvPr/>
        </p:nvSpPr>
        <p:spPr bwMode="auto">
          <a:xfrm>
            <a:off x="1123950" y="1941513"/>
            <a:ext cx="7645400" cy="381000"/>
          </a:xfrm>
          <a:prstGeom prst="roundRect">
            <a:avLst>
              <a:gd name="adj" fmla="val 16667"/>
            </a:avLst>
          </a:prstGeom>
          <a:solidFill>
            <a:srgbClr val="003300">
              <a:alpha val="70000"/>
            </a:srgbClr>
          </a:solidFill>
          <a:ln>
            <a:noFill/>
          </a:ln>
          <a:effectLst/>
          <a:extLst/>
        </p:spPr>
        <p:txBody>
          <a:bodyPr lIns="76200" tIns="38100" rIns="76200" bIns="381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b="1" kern="0" dirty="0">
              <a:solidFill>
                <a:srgbClr val="000000">
                  <a:lumMod val="95000"/>
                  <a:lumOff val="5000"/>
                </a:srgbClr>
              </a:solidFill>
              <a:latin typeface="Verdana" pitchFamily="34" charset="0"/>
              <a:cs typeface="+mn-cs"/>
            </a:endParaRPr>
          </a:p>
        </p:txBody>
      </p:sp>
      <p:sp>
        <p:nvSpPr>
          <p:cNvPr id="21" name="AutoShape 10"/>
          <p:cNvSpPr>
            <a:spLocks noChangeArrowheads="1"/>
          </p:cNvSpPr>
          <p:nvPr/>
        </p:nvSpPr>
        <p:spPr bwMode="auto">
          <a:xfrm>
            <a:off x="1136650" y="3357563"/>
            <a:ext cx="7645400" cy="381000"/>
          </a:xfrm>
          <a:prstGeom prst="roundRect">
            <a:avLst>
              <a:gd name="adj" fmla="val 16667"/>
            </a:avLst>
          </a:prstGeom>
          <a:solidFill>
            <a:srgbClr val="003300">
              <a:alpha val="70000"/>
            </a:srgbClr>
          </a:solidFill>
          <a:ln>
            <a:noFill/>
          </a:ln>
          <a:effectLst/>
          <a:extLst/>
        </p:spPr>
        <p:txBody>
          <a:bodyPr lIns="76200" tIns="38100" rIns="76200" bIns="381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b="1" kern="0" dirty="0">
              <a:solidFill>
                <a:srgbClr val="000000">
                  <a:lumMod val="95000"/>
                  <a:lumOff val="5000"/>
                </a:srgbClr>
              </a:solidFill>
              <a:latin typeface="Verdana" pitchFamily="34" charset="0"/>
              <a:cs typeface="+mn-cs"/>
            </a:endParaRPr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63563" y="1817688"/>
            <a:ext cx="8424862" cy="389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36000" tIns="38100" rIns="36000" bIns="38100">
            <a:spAutoFit/>
          </a:bodyPr>
          <a:lstStyle>
            <a:lvl1pPr marL="542925" indent="-2762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80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87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algn="ctr">
              <a:spcBef>
                <a:spcPts val="0"/>
              </a:spcBef>
              <a:spcAft>
                <a:spcPts val="0"/>
              </a:spcAft>
              <a:defRPr/>
            </a:pPr>
            <a:endParaRPr lang="es-ES" sz="600" dirty="0" smtClean="0">
              <a:solidFill>
                <a:schemeClr val="bg1"/>
              </a:solidFill>
              <a:latin typeface="Calibri" panose="020F0502020204030204" pitchFamily="34" charset="0"/>
              <a:cs typeface="+mn-cs"/>
            </a:endParaRPr>
          </a:p>
          <a:p>
            <a:pPr marL="979488" lvl="1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s-ES" sz="1400" dirty="0" smtClean="0">
                <a:latin typeface="Calibri" panose="020F0502020204030204" pitchFamily="34" charset="0"/>
                <a:cs typeface="+mn-cs"/>
              </a:rPr>
              <a:t>     </a:t>
            </a:r>
            <a:r>
              <a:rPr lang="es-ES" sz="1600" dirty="0" smtClean="0">
                <a:latin typeface="Calibri" panose="020F0502020204030204" pitchFamily="34" charset="0"/>
                <a:cs typeface="+mn-cs"/>
              </a:rPr>
              <a:t>Contribución al </a:t>
            </a:r>
            <a:r>
              <a:rPr lang="es-ES" sz="1600" b="1" dirty="0" smtClean="0">
                <a:latin typeface="Calibri" panose="020F0502020204030204" pitchFamily="34" charset="0"/>
                <a:cs typeface="+mn-cs"/>
              </a:rPr>
              <a:t>PIB en valores anuales </a:t>
            </a:r>
            <a:r>
              <a:rPr lang="es-ES" sz="1600" dirty="0" smtClean="0">
                <a:latin typeface="Calibri" panose="020F0502020204030204" pitchFamily="34" charset="0"/>
                <a:cs typeface="+mn-cs"/>
              </a:rPr>
              <a:t>entre </a:t>
            </a:r>
            <a:r>
              <a:rPr lang="es-ES" sz="1600" b="1" dirty="0" smtClean="0">
                <a:latin typeface="Calibri" panose="020F0502020204030204" pitchFamily="34" charset="0"/>
                <a:cs typeface="+mn-cs"/>
              </a:rPr>
              <a:t>10%  y 20%  </a:t>
            </a:r>
            <a:r>
              <a:rPr lang="es-ES" sz="1600" dirty="0" smtClean="0">
                <a:latin typeface="Calibri" panose="020F0502020204030204" pitchFamily="34" charset="0"/>
                <a:cs typeface="+mn-cs"/>
              </a:rPr>
              <a:t>(</a:t>
            </a:r>
            <a:r>
              <a:rPr lang="es-ES" sz="1600" b="1" dirty="0" smtClean="0">
                <a:latin typeface="Calibri" panose="020F0502020204030204" pitchFamily="34" charset="0"/>
                <a:cs typeface="+mn-cs"/>
              </a:rPr>
              <a:t>OCDE, EU/EUROSTAT…</a:t>
            </a:r>
            <a:r>
              <a:rPr lang="es-ES" sz="1600" dirty="0" smtClean="0">
                <a:latin typeface="Calibri" panose="020F0502020204030204" pitchFamily="34" charset="0"/>
                <a:cs typeface="+mn-cs"/>
              </a:rPr>
              <a:t>)</a:t>
            </a:r>
          </a:p>
          <a:p>
            <a:pPr lvl="1">
              <a:spcBef>
                <a:spcPts val="1000"/>
              </a:spcBef>
              <a:spcAft>
                <a:spcPts val="300"/>
              </a:spcAft>
              <a:defRPr/>
            </a:pP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	       </a:t>
            </a:r>
            <a:r>
              <a:rPr lang="es-ES" sz="1400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i.e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: (ES) </a:t>
            </a: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∆ +3%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 esfuerzo inversor en CPI* de la AGE** representaría </a:t>
            </a: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∆ + 7,5% a 10% 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en I+D+I </a:t>
            </a: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[x2]</a:t>
            </a:r>
          </a:p>
          <a:p>
            <a:pPr lvl="1">
              <a:spcBef>
                <a:spcPts val="300"/>
              </a:spcBef>
              <a:spcAft>
                <a:spcPts val="300"/>
              </a:spcAft>
              <a:defRPr/>
            </a:pPr>
            <a:r>
              <a:rPr lang="es-ES" sz="1400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	 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      </a:t>
            </a:r>
            <a:r>
              <a:rPr lang="es-ES" sz="1400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i.e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: (ES) Esfuerzo público en </a:t>
            </a: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Educación y Sanidad/Asistencia  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sobre total</a:t>
            </a: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:          [≈60-80%  aprox.]</a:t>
            </a:r>
          </a:p>
          <a:p>
            <a:pPr lvl="1">
              <a:spcBef>
                <a:spcPts val="300"/>
              </a:spcBef>
              <a:spcAft>
                <a:spcPts val="300"/>
              </a:spcAft>
              <a:defRPr/>
            </a:pPr>
            <a:endParaRPr lang="es-ES" sz="1000" b="1" dirty="0" smtClean="0">
              <a:solidFill>
                <a:srgbClr val="000000">
                  <a:lumMod val="95000"/>
                  <a:lumOff val="5000"/>
                </a:srgbClr>
              </a:solidFill>
              <a:latin typeface="Calibri" panose="020F0502020204030204" pitchFamily="34" charset="0"/>
              <a:cs typeface="+mn-cs"/>
            </a:endParaRPr>
          </a:p>
          <a:p>
            <a:pPr lvl="1">
              <a:spcBef>
                <a:spcPts val="300"/>
              </a:spcBef>
              <a:spcAft>
                <a:spcPts val="300"/>
              </a:spcAft>
              <a:defRPr/>
            </a:pPr>
            <a:endParaRPr lang="es-ES" sz="1000" b="1" dirty="0" smtClean="0">
              <a:latin typeface="Calibri" panose="020F0502020204030204" pitchFamily="34" charset="0"/>
              <a:cs typeface="+mn-cs"/>
            </a:endParaRPr>
          </a:p>
          <a:p>
            <a:pPr marL="979488" lvl="1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s-ES" sz="1400" dirty="0" smtClean="0">
                <a:latin typeface="Calibri" panose="020F0502020204030204" pitchFamily="34" charset="0"/>
                <a:cs typeface="+mn-cs"/>
              </a:rPr>
              <a:t>     </a:t>
            </a:r>
            <a:r>
              <a:rPr lang="es-ES" sz="1600" b="1" u="sng" dirty="0" smtClean="0">
                <a:latin typeface="Calibri" panose="020F0502020204030204" pitchFamily="34" charset="0"/>
                <a:cs typeface="+mn-cs"/>
              </a:rPr>
              <a:t>Impacto</a:t>
            </a:r>
            <a:r>
              <a:rPr lang="es-ES" sz="1600" dirty="0" smtClean="0">
                <a:latin typeface="Calibri" panose="020F0502020204030204" pitchFamily="34" charset="0"/>
                <a:cs typeface="+mn-cs"/>
              </a:rPr>
              <a:t> econométrico de las </a:t>
            </a:r>
            <a:r>
              <a:rPr lang="es-ES" sz="1600" b="1" u="sng" dirty="0" smtClean="0">
                <a:latin typeface="Calibri" panose="020F0502020204030204" pitchFamily="34" charset="0"/>
                <a:cs typeface="+mn-cs"/>
              </a:rPr>
              <a:t>medidas de demanda </a:t>
            </a:r>
            <a:r>
              <a:rPr lang="es-ES" sz="1600" dirty="0" smtClean="0">
                <a:latin typeface="Calibri" panose="020F0502020204030204" pitchFamily="34" charset="0"/>
                <a:cs typeface="+mn-cs"/>
              </a:rPr>
              <a:t>(CPI…):</a:t>
            </a:r>
          </a:p>
          <a:p>
            <a:pPr marL="1273175" lvl="2" indent="-285750">
              <a:spcBef>
                <a:spcPts val="12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 Relación Contratación Pública – Gasto Privado en I+D***:</a:t>
            </a:r>
          </a:p>
          <a:p>
            <a:pPr marL="1657350" lvl="3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Probabilidad de inversión en I+D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 para empresas adjudicatarias de CPI:         </a:t>
            </a: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[x2]</a:t>
            </a:r>
          </a:p>
          <a:p>
            <a:pPr marL="1657350" lvl="3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Incremento del esfuerzo privado en I+D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 para empresa adjudicatarias:           </a:t>
            </a: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[Correlación +]</a:t>
            </a:r>
          </a:p>
          <a:p>
            <a:pPr marL="1273175" lvl="2" indent="-285750">
              <a:spcBef>
                <a:spcPts val="12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Relación esfuerzo innovador– difusión tecnológica lado demanda &amp; lado oferta****:</a:t>
            </a:r>
          </a:p>
          <a:p>
            <a:pPr marL="1657350" lvl="3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Efectos lado demanda 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(comprador) </a:t>
            </a: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- lado oferta 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(proveedor):</a:t>
            </a: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	</a:t>
            </a:r>
            <a:r>
              <a:rPr lang="en-GB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                  [x10]</a:t>
            </a:r>
            <a:endParaRPr lang="en-GB" sz="1400" b="1" dirty="0">
              <a:solidFill>
                <a:srgbClr val="000000">
                  <a:lumMod val="95000"/>
                  <a:lumOff val="5000"/>
                </a:srgbClr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marL="1273175" lvl="2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endParaRPr lang="en-GB" sz="1400" dirty="0" smtClean="0">
              <a:solidFill>
                <a:srgbClr val="000000">
                  <a:lumMod val="95000"/>
                  <a:lumOff val="5000"/>
                </a:srgbClr>
              </a:solidFill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500063" y="1268413"/>
            <a:ext cx="8774112" cy="460375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/>
        </p:spPr>
        <p:txBody>
          <a:bodyPr lIns="76200" tIns="38100" rIns="76200" bIns="38100">
            <a:spAutoFit/>
          </a:bodyPr>
          <a:lstStyle/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00" b="1" dirty="0">
                <a:latin typeface="Arial Narrow" pitchFamily="34" charset="0"/>
                <a:cs typeface="+mn-cs"/>
              </a:rPr>
              <a:t>	</a:t>
            </a:r>
          </a:p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400" b="1" dirty="0">
                <a:latin typeface="Arial Narrow" pitchFamily="34" charset="0"/>
                <a:cs typeface="+mn-cs"/>
              </a:rPr>
              <a:t> </a:t>
            </a:r>
            <a:r>
              <a:rPr lang="en-GB" sz="2400" b="1" dirty="0">
                <a:latin typeface="Arial Narrow" pitchFamily="34" charset="0"/>
                <a:cs typeface="+mn-cs"/>
              </a:rPr>
              <a:t>II.</a:t>
            </a:r>
            <a:r>
              <a:rPr lang="en-GB" sz="2400" b="1" dirty="0">
                <a:latin typeface="Arial Narrow" pitchFamily="34" charset="0"/>
                <a:cs typeface="+mn-cs"/>
              </a:rPr>
              <a:t>	</a:t>
            </a:r>
            <a:r>
              <a:rPr lang="en-GB" sz="2400" b="1" dirty="0">
                <a:latin typeface="Arial Narrow" pitchFamily="34" charset="0"/>
                <a:cs typeface="+mn-cs"/>
              </a:rPr>
              <a:t>LÓGICA ECONÓMICA</a:t>
            </a:r>
            <a:endParaRPr lang="en-GB" sz="2400" b="1" dirty="0">
              <a:latin typeface="Arial Narrow" pitchFamily="34" charset="0"/>
              <a:cs typeface="+mn-cs"/>
            </a:endParaRPr>
          </a:p>
        </p:txBody>
      </p:sp>
      <p:pic>
        <p:nvPicPr>
          <p:cNvPr id="20487" name="9 Imagen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4963" y="6227763"/>
            <a:ext cx="106045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539750" y="434975"/>
            <a:ext cx="8604250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46038" tIns="44450" rIns="46038" bIns="44450"/>
          <a:lstStyle/>
          <a:p>
            <a:pPr eaLnBrk="0" hangingPunct="0">
              <a:defRPr/>
            </a:pPr>
            <a:r>
              <a:rPr lang="en-GB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COMPRA PÚBLICA INNOVADORA</a:t>
            </a:r>
            <a:endParaRPr lang="en-GB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500063" y="1268413"/>
            <a:ext cx="8774112" cy="460375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/>
        </p:spPr>
        <p:txBody>
          <a:bodyPr lIns="76200" tIns="38100" rIns="76200" bIns="38100">
            <a:spAutoFit/>
          </a:bodyPr>
          <a:lstStyle/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00" b="1" dirty="0">
                <a:latin typeface="Arial Narrow" pitchFamily="34" charset="0"/>
                <a:cs typeface="+mn-cs"/>
              </a:rPr>
              <a:t>	</a:t>
            </a:r>
          </a:p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400" b="1" dirty="0">
                <a:latin typeface="Arial Narrow" pitchFamily="34" charset="0"/>
                <a:cs typeface="+mn-cs"/>
              </a:rPr>
              <a:t> </a:t>
            </a:r>
            <a:r>
              <a:rPr lang="en-GB" sz="2400" b="1" dirty="0">
                <a:latin typeface="Arial Narrow" pitchFamily="34" charset="0"/>
                <a:cs typeface="+mn-cs"/>
              </a:rPr>
              <a:t>III.</a:t>
            </a:r>
            <a:r>
              <a:rPr lang="en-GB" sz="2400" b="1" dirty="0">
                <a:latin typeface="Arial Narrow" pitchFamily="34" charset="0"/>
                <a:cs typeface="+mn-cs"/>
              </a:rPr>
              <a:t>	</a:t>
            </a:r>
            <a:r>
              <a:rPr lang="en-GB" sz="2400" b="1" dirty="0">
                <a:latin typeface="Arial Narrow" pitchFamily="34" charset="0"/>
                <a:cs typeface="+mn-cs"/>
              </a:rPr>
              <a:t>INSTRUMENTACIÓN</a:t>
            </a:r>
            <a:endParaRPr lang="en-GB" sz="2400" b="1" dirty="0">
              <a:latin typeface="Arial Narrow" pitchFamily="34" charset="0"/>
              <a:cs typeface="+mn-cs"/>
            </a:endParaRPr>
          </a:p>
        </p:txBody>
      </p:sp>
      <p:pic>
        <p:nvPicPr>
          <p:cNvPr id="22530" name="18 Imagen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4963" y="6227763"/>
            <a:ext cx="106045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" descr="http://intranet.redinterna.age/stfls/comun/logos/2011-Economia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01275" y="6098682"/>
            <a:ext cx="2482771" cy="7593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539750" y="434975"/>
            <a:ext cx="8604250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46038" tIns="44450" rIns="46038" bIns="44450"/>
          <a:lstStyle/>
          <a:p>
            <a:pPr eaLnBrk="0" hangingPunct="0">
              <a:defRPr/>
            </a:pPr>
            <a:r>
              <a:rPr lang="en-GB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COMPRA PÚBLICA INNOVADORA</a:t>
            </a:r>
            <a:endParaRPr lang="en-GB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488950" y="5805488"/>
            <a:ext cx="886618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76200" tIns="38100" rIns="76200" bIns="38100">
            <a:spAutoFit/>
          </a:bodyPr>
          <a:lstStyle>
            <a:lvl1pPr marL="609600" indent="-6096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436688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2">
              <a:lnSpc>
                <a:spcPct val="90000"/>
              </a:lnSpc>
              <a:spcBef>
                <a:spcPct val="90000"/>
              </a:spcBef>
              <a:defRPr/>
            </a:pPr>
            <a:r>
              <a:rPr lang="es-ES" sz="1000" b="1" baseline="300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Arial" pitchFamily="34" charset="0"/>
                <a:cs typeface="+mn-cs"/>
              </a:rPr>
              <a:t>1</a:t>
            </a:r>
            <a:r>
              <a:rPr lang="es-ES" sz="10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Arial" pitchFamily="34" charset="0"/>
                <a:cs typeface="+mn-cs"/>
              </a:rPr>
              <a:t>. </a:t>
            </a:r>
            <a:r>
              <a:rPr lang="es-ES" sz="10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Arial" pitchFamily="34" charset="0"/>
                <a:cs typeface="+mn-cs"/>
              </a:rPr>
              <a:t>Elaborada con la estrecha colaboración del Observatorio de Contratación Pública </a:t>
            </a:r>
            <a:r>
              <a:rPr lang="es-ES" sz="10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Arial" pitchFamily="34" charset="0"/>
                <a:cs typeface="+mn-cs"/>
              </a:rPr>
              <a:t>(OBCP) </a:t>
            </a:r>
            <a:r>
              <a:rPr lang="es-ES" sz="10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Arial" pitchFamily="34" charset="0"/>
                <a:cs typeface="+mn-cs"/>
              </a:rPr>
              <a:t>de la Universidad de Zaragoza </a:t>
            </a:r>
            <a:r>
              <a:rPr lang="es-ES" sz="10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Arial" pitchFamily="34" charset="0"/>
                <a:cs typeface="+mn-cs"/>
              </a:rPr>
              <a:t>(UNIZAR) </a:t>
            </a:r>
            <a:endParaRPr lang="es-ES" sz="1000" b="1" baseline="30000" dirty="0">
              <a:solidFill>
                <a:srgbClr val="000000">
                  <a:lumMod val="95000"/>
                  <a:lumOff val="5000"/>
                </a:srgbClr>
              </a:solidFill>
              <a:latin typeface="Arial" pitchFamily="34" charset="0"/>
              <a:cs typeface="+mn-cs"/>
            </a:endParaRPr>
          </a:p>
        </p:txBody>
      </p:sp>
      <p:sp>
        <p:nvSpPr>
          <p:cNvPr id="37" name="36 Rectángulo redondeado"/>
          <p:cNvSpPr/>
          <p:nvPr/>
        </p:nvSpPr>
        <p:spPr>
          <a:xfrm>
            <a:off x="500063" y="2276475"/>
            <a:ext cx="5173662" cy="360363"/>
          </a:xfrm>
          <a:prstGeom prst="roundRect">
            <a:avLst/>
          </a:prstGeom>
          <a:solidFill>
            <a:srgbClr val="666633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latin typeface="Calibri" panose="020F0502020204030204" pitchFamily="34" charset="0"/>
            </a:endParaRPr>
          </a:p>
        </p:txBody>
      </p:sp>
      <p:sp>
        <p:nvSpPr>
          <p:cNvPr id="38" name="37 Rectángulo redondeado"/>
          <p:cNvSpPr/>
          <p:nvPr/>
        </p:nvSpPr>
        <p:spPr>
          <a:xfrm>
            <a:off x="500063" y="3860800"/>
            <a:ext cx="5173662" cy="360363"/>
          </a:xfrm>
          <a:prstGeom prst="roundRect">
            <a:avLst/>
          </a:prstGeom>
          <a:solidFill>
            <a:srgbClr val="666633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latin typeface="Calibri" panose="020F0502020204030204" pitchFamily="34" charset="0"/>
            </a:endParaRPr>
          </a:p>
        </p:txBody>
      </p:sp>
      <p:sp>
        <p:nvSpPr>
          <p:cNvPr id="39" name="38 Rectángulo redondeado"/>
          <p:cNvSpPr/>
          <p:nvPr/>
        </p:nvSpPr>
        <p:spPr>
          <a:xfrm>
            <a:off x="488950" y="4868863"/>
            <a:ext cx="5173663" cy="360362"/>
          </a:xfrm>
          <a:prstGeom prst="roundRect">
            <a:avLst/>
          </a:prstGeom>
          <a:solidFill>
            <a:srgbClr val="666633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latin typeface="Calibri" panose="020F0502020204030204" pitchFamily="34" charset="0"/>
            </a:endParaRPr>
          </a:p>
        </p:txBody>
      </p:sp>
      <p:sp>
        <p:nvSpPr>
          <p:cNvPr id="40" name="39 Rectángulo redondeado"/>
          <p:cNvSpPr/>
          <p:nvPr/>
        </p:nvSpPr>
        <p:spPr>
          <a:xfrm>
            <a:off x="488950" y="2781300"/>
            <a:ext cx="5184775" cy="647700"/>
          </a:xfrm>
          <a:prstGeom prst="roundRect">
            <a:avLst/>
          </a:prstGeom>
          <a:solidFill>
            <a:schemeClr val="tx1">
              <a:lumMod val="8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latin typeface="Calibri" panose="020F0502020204030204" pitchFamily="34" charset="0"/>
            </a:endParaRPr>
          </a:p>
        </p:txBody>
      </p:sp>
      <p:sp>
        <p:nvSpPr>
          <p:cNvPr id="41" name="40 Rectángulo redondeado"/>
          <p:cNvSpPr/>
          <p:nvPr/>
        </p:nvSpPr>
        <p:spPr>
          <a:xfrm>
            <a:off x="488950" y="4365625"/>
            <a:ext cx="5173663" cy="358775"/>
          </a:xfrm>
          <a:prstGeom prst="roundRect">
            <a:avLst/>
          </a:prstGeom>
          <a:solidFill>
            <a:schemeClr val="tx1">
              <a:lumMod val="8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latin typeface="Calibri" panose="020F0502020204030204" pitchFamily="34" charset="0"/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776288" y="2276475"/>
            <a:ext cx="4897437" cy="327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s-ES" sz="1700" b="1" dirty="0">
                <a:solidFill>
                  <a:srgbClr val="333333"/>
                </a:solidFill>
                <a:latin typeface="Calibri" panose="020F0502020204030204" pitchFamily="34" charset="0"/>
                <a:cs typeface="Arial" pitchFamily="34" charset="0"/>
              </a:rPr>
              <a:t>Guía de Compra Pública Innovadora 2.0</a:t>
            </a:r>
            <a:r>
              <a:rPr lang="es-ES" sz="1700" b="1" baseline="30000" dirty="0">
                <a:solidFill>
                  <a:srgbClr val="333333"/>
                </a:solidFill>
                <a:latin typeface="Calibri" panose="020F0502020204030204" pitchFamily="34" charset="0"/>
                <a:cs typeface="Arial" pitchFamily="34" charset="0"/>
              </a:rPr>
              <a:t>1</a:t>
            </a:r>
            <a:endParaRPr lang="es-ES" sz="1700" b="1" dirty="0">
              <a:solidFill>
                <a:srgbClr val="333333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es-ES" sz="1700" b="1" dirty="0">
              <a:solidFill>
                <a:srgbClr val="333333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s-ES" sz="1700" b="1" dirty="0">
                <a:solidFill>
                  <a:srgbClr val="333333"/>
                </a:solidFill>
                <a:latin typeface="Calibri" panose="020F0502020204030204" pitchFamily="34" charset="0"/>
                <a:cs typeface="Arial" pitchFamily="34" charset="0"/>
              </a:rPr>
              <a:t>Ventanillas de Apoyo</a:t>
            </a:r>
          </a:p>
          <a:p>
            <a:pPr>
              <a:defRPr/>
            </a:pPr>
            <a:endParaRPr lang="es-ES" sz="1700" b="1" dirty="0">
              <a:solidFill>
                <a:srgbClr val="333333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>
              <a:defRPr/>
            </a:pPr>
            <a:endParaRPr lang="es-ES" sz="1700" b="1" dirty="0">
              <a:solidFill>
                <a:srgbClr val="333333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>
              <a:defRPr/>
            </a:pPr>
            <a:endParaRPr lang="es-ES" sz="2000" b="1" dirty="0">
              <a:solidFill>
                <a:srgbClr val="333333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s-ES" sz="1700" b="1" dirty="0">
                <a:solidFill>
                  <a:srgbClr val="333333"/>
                </a:solidFill>
                <a:latin typeface="Calibri" panose="020F0502020204030204" pitchFamily="34" charset="0"/>
                <a:cs typeface="Arial" pitchFamily="34" charset="0"/>
              </a:rPr>
              <a:t>Programa FID (INNOCOMPRA)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es-ES" sz="1700" b="1" dirty="0">
              <a:solidFill>
                <a:srgbClr val="333333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s-ES" sz="1700" b="1" dirty="0">
                <a:solidFill>
                  <a:srgbClr val="333333"/>
                </a:solidFill>
                <a:latin typeface="Calibri" panose="020F0502020204030204" pitchFamily="34" charset="0"/>
                <a:cs typeface="Arial" pitchFamily="34" charset="0"/>
              </a:rPr>
              <a:t>Programa H2020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es-ES" sz="1700" b="1" dirty="0">
              <a:solidFill>
                <a:srgbClr val="333333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s-ES" sz="1700" b="1" dirty="0">
                <a:solidFill>
                  <a:srgbClr val="333333"/>
                </a:solidFill>
                <a:latin typeface="Calibri" panose="020F0502020204030204" pitchFamily="34" charset="0"/>
                <a:cs typeface="Arial" pitchFamily="34" charset="0"/>
              </a:rPr>
              <a:t>Programa INNODEMANDA</a:t>
            </a:r>
          </a:p>
          <a:p>
            <a:pPr>
              <a:defRPr/>
            </a:pPr>
            <a:r>
              <a:rPr lang="es-ES" sz="1700" b="1" dirty="0">
                <a:solidFill>
                  <a:srgbClr val="333333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endParaRPr lang="es-ES" sz="1700" b="1" dirty="0">
              <a:solidFill>
                <a:srgbClr val="333333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43" name="42 Rectángulo redondeado"/>
          <p:cNvSpPr/>
          <p:nvPr/>
        </p:nvSpPr>
        <p:spPr>
          <a:xfrm>
            <a:off x="5900738" y="2276475"/>
            <a:ext cx="3373437" cy="360363"/>
          </a:xfrm>
          <a:prstGeom prst="roundRect">
            <a:avLst/>
          </a:prstGeom>
          <a:solidFill>
            <a:srgbClr val="80808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latin typeface="Calibri" panose="020F0502020204030204" pitchFamily="34" charset="0"/>
            </a:endParaRPr>
          </a:p>
        </p:txBody>
      </p:sp>
      <p:sp>
        <p:nvSpPr>
          <p:cNvPr id="44" name="43 Rectángulo redondeado"/>
          <p:cNvSpPr/>
          <p:nvPr/>
        </p:nvSpPr>
        <p:spPr>
          <a:xfrm>
            <a:off x="5900738" y="3860800"/>
            <a:ext cx="3373437" cy="360363"/>
          </a:xfrm>
          <a:prstGeom prst="roundRect">
            <a:avLst/>
          </a:prstGeom>
          <a:solidFill>
            <a:srgbClr val="80808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latin typeface="Calibri" panose="020F0502020204030204" pitchFamily="34" charset="0"/>
            </a:endParaRPr>
          </a:p>
        </p:txBody>
      </p:sp>
      <p:sp>
        <p:nvSpPr>
          <p:cNvPr id="45" name="44 Rectángulo redondeado"/>
          <p:cNvSpPr/>
          <p:nvPr/>
        </p:nvSpPr>
        <p:spPr>
          <a:xfrm>
            <a:off x="5889625" y="4868863"/>
            <a:ext cx="3371850" cy="360362"/>
          </a:xfrm>
          <a:prstGeom prst="roundRect">
            <a:avLst/>
          </a:prstGeom>
          <a:solidFill>
            <a:srgbClr val="80808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latin typeface="Calibri" panose="020F0502020204030204" pitchFamily="34" charset="0"/>
            </a:endParaRPr>
          </a:p>
        </p:txBody>
      </p:sp>
      <p:sp>
        <p:nvSpPr>
          <p:cNvPr id="46" name="45 Rectángulo redondeado"/>
          <p:cNvSpPr/>
          <p:nvPr/>
        </p:nvSpPr>
        <p:spPr>
          <a:xfrm>
            <a:off x="5889625" y="2781300"/>
            <a:ext cx="3379788" cy="647700"/>
          </a:xfrm>
          <a:prstGeom prst="roundRect">
            <a:avLst/>
          </a:prstGeom>
          <a:solidFill>
            <a:schemeClr val="tx1">
              <a:lumMod val="8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latin typeface="Calibri" panose="020F0502020204030204" pitchFamily="34" charset="0"/>
            </a:endParaRPr>
          </a:p>
        </p:txBody>
      </p:sp>
      <p:sp>
        <p:nvSpPr>
          <p:cNvPr id="47" name="46 Rectángulo redondeado"/>
          <p:cNvSpPr/>
          <p:nvPr/>
        </p:nvSpPr>
        <p:spPr>
          <a:xfrm>
            <a:off x="5889625" y="4365625"/>
            <a:ext cx="3371850" cy="358775"/>
          </a:xfrm>
          <a:prstGeom prst="roundRect">
            <a:avLst/>
          </a:prstGeom>
          <a:solidFill>
            <a:schemeClr val="tx1">
              <a:lumMod val="8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latin typeface="Calibri" panose="020F0502020204030204" pitchFamily="34" charset="0"/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889625" y="2276475"/>
            <a:ext cx="3527425" cy="3262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" sz="1700" dirty="0">
                <a:solidFill>
                  <a:srgbClr val="333333"/>
                </a:solidFill>
                <a:latin typeface="Calibri" panose="020F0502020204030204" pitchFamily="34" charset="0"/>
                <a:cs typeface="Arial" pitchFamily="34" charset="0"/>
              </a:rPr>
              <a:t>Diciembre 2015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es-ES" sz="1700" dirty="0">
              <a:solidFill>
                <a:srgbClr val="333333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>
              <a:defRPr/>
            </a:pPr>
            <a:r>
              <a:rPr lang="es-ES" sz="1700" dirty="0">
                <a:solidFill>
                  <a:srgbClr val="333333"/>
                </a:solidFill>
                <a:latin typeface="Calibri" panose="020F0502020204030204" pitchFamily="34" charset="0"/>
                <a:cs typeface="Arial" pitchFamily="34" charset="0"/>
              </a:rPr>
              <a:t>AGE (MINECO; MSSSI; CDTI)</a:t>
            </a:r>
          </a:p>
          <a:p>
            <a:pPr>
              <a:defRPr/>
            </a:pPr>
            <a:r>
              <a:rPr lang="es-ES" sz="1700" dirty="0">
                <a:solidFill>
                  <a:srgbClr val="333333"/>
                </a:solidFill>
                <a:latin typeface="Calibri" panose="020F0502020204030204" pitchFamily="34" charset="0"/>
                <a:cs typeface="Arial" pitchFamily="34" charset="0"/>
              </a:rPr>
              <a:t>CC.AA. (GAIN; </a:t>
            </a:r>
            <a:r>
              <a:rPr lang="es-ES" sz="1700" dirty="0" err="1">
                <a:solidFill>
                  <a:srgbClr val="333333"/>
                </a:solidFill>
                <a:latin typeface="Calibri" panose="020F0502020204030204" pitchFamily="34" charset="0"/>
                <a:cs typeface="Arial" pitchFamily="34" charset="0"/>
              </a:rPr>
              <a:t>AQuAS</a:t>
            </a:r>
            <a:r>
              <a:rPr lang="es-ES" sz="1700" dirty="0">
                <a:solidFill>
                  <a:srgbClr val="333333"/>
                </a:solidFill>
                <a:latin typeface="Calibri" panose="020F0502020204030204" pitchFamily="34" charset="0"/>
                <a:cs typeface="Arial" pitchFamily="34" charset="0"/>
              </a:rPr>
              <a:t>)</a:t>
            </a:r>
          </a:p>
          <a:p>
            <a:pPr>
              <a:defRPr/>
            </a:pPr>
            <a:endParaRPr lang="es-ES" sz="1700" dirty="0">
              <a:solidFill>
                <a:srgbClr val="333333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>
              <a:defRPr/>
            </a:pPr>
            <a:endParaRPr lang="es-ES" sz="2000" dirty="0">
              <a:solidFill>
                <a:srgbClr val="333333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>
              <a:defRPr/>
            </a:pPr>
            <a:r>
              <a:rPr lang="es-ES" sz="1700" dirty="0">
                <a:solidFill>
                  <a:srgbClr val="333333"/>
                </a:solidFill>
                <a:latin typeface="Calibri" panose="020F0502020204030204" pitchFamily="34" charset="0"/>
                <a:cs typeface="Arial" pitchFamily="34" charset="0"/>
              </a:rPr>
              <a:t>FEDER 2014-2020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es-ES" sz="1700" dirty="0">
              <a:solidFill>
                <a:srgbClr val="333333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>
              <a:defRPr/>
            </a:pPr>
            <a:r>
              <a:rPr lang="es-ES" sz="1700" dirty="0">
                <a:solidFill>
                  <a:srgbClr val="333333"/>
                </a:solidFill>
                <a:latin typeface="Calibri" panose="020F0502020204030204" pitchFamily="34" charset="0"/>
                <a:cs typeface="Arial" pitchFamily="34" charset="0"/>
              </a:rPr>
              <a:t>Desde 2014</a:t>
            </a:r>
          </a:p>
          <a:p>
            <a:pPr>
              <a:defRPr/>
            </a:pPr>
            <a:endParaRPr lang="es-ES" sz="1700" dirty="0">
              <a:solidFill>
                <a:srgbClr val="333333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>
              <a:defRPr/>
            </a:pPr>
            <a:r>
              <a:rPr lang="es-ES" sz="1700" dirty="0">
                <a:solidFill>
                  <a:srgbClr val="333333"/>
                </a:solidFill>
                <a:latin typeface="Calibri" panose="020F0502020204030204" pitchFamily="34" charset="0"/>
                <a:cs typeface="Arial" pitchFamily="34" charset="0"/>
              </a:rPr>
              <a:t>Desde 2012</a:t>
            </a:r>
          </a:p>
          <a:p>
            <a:pPr>
              <a:defRPr/>
            </a:pPr>
            <a:r>
              <a:rPr lang="es-ES" sz="1600" dirty="0">
                <a:solidFill>
                  <a:srgbClr val="333333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endParaRPr lang="es-ES" sz="1600" dirty="0">
              <a:solidFill>
                <a:srgbClr val="333333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intranet.redinterna.age/stfls/comun/logos/2011-Economia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01275" y="6098682"/>
            <a:ext cx="2482771" cy="7593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4578" name="1 CuadroTexto"/>
          <p:cNvSpPr txBox="1">
            <a:spLocks noChangeArrowheads="1"/>
          </p:cNvSpPr>
          <p:nvPr/>
        </p:nvSpPr>
        <p:spPr bwMode="auto">
          <a:xfrm>
            <a:off x="571500" y="5732463"/>
            <a:ext cx="877411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/>
            <a:r>
              <a:rPr lang="en-GB" altLang="es-ES" sz="1100">
                <a:solidFill>
                  <a:srgbClr val="0D0D0D"/>
                </a:solidFill>
                <a:latin typeface="Calibri" pitchFamily="34" charset="0"/>
              </a:rPr>
              <a:t>(*)        ACB: Análisis Coste Beneficio</a:t>
            </a:r>
            <a:r>
              <a:rPr lang="es-ES" altLang="es-ES" sz="1100">
                <a:solidFill>
                  <a:srgbClr val="0D0D0D"/>
                </a:solidFill>
                <a:latin typeface="Calibri" pitchFamily="34" charset="0"/>
              </a:rPr>
              <a:t>			(**)      Opción en estudio  </a:t>
            </a: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500063" y="1268413"/>
            <a:ext cx="8774112" cy="460375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/>
        </p:spPr>
        <p:txBody>
          <a:bodyPr lIns="76200" tIns="38100" rIns="76200" bIns="38100">
            <a:spAutoFit/>
          </a:bodyPr>
          <a:lstStyle/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00" b="1" dirty="0">
                <a:latin typeface="Arial Narrow" pitchFamily="34" charset="0"/>
                <a:cs typeface="+mn-cs"/>
              </a:rPr>
              <a:t>	</a:t>
            </a:r>
          </a:p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400" b="1" dirty="0">
                <a:latin typeface="Arial Narrow" pitchFamily="34" charset="0"/>
                <a:cs typeface="+mn-cs"/>
              </a:rPr>
              <a:t> </a:t>
            </a:r>
            <a:r>
              <a:rPr lang="en-GB" sz="2400" b="1" dirty="0">
                <a:latin typeface="Arial Narrow" pitchFamily="34" charset="0"/>
                <a:cs typeface="+mn-cs"/>
              </a:rPr>
              <a:t>III.</a:t>
            </a:r>
            <a:r>
              <a:rPr lang="en-GB" sz="2400" b="1" dirty="0">
                <a:latin typeface="Arial Narrow" pitchFamily="34" charset="0"/>
                <a:cs typeface="+mn-cs"/>
              </a:rPr>
              <a:t>	</a:t>
            </a:r>
            <a:r>
              <a:rPr lang="en-GB" sz="2400" b="1" dirty="0">
                <a:latin typeface="Arial Narrow" pitchFamily="34" charset="0"/>
                <a:cs typeface="+mn-cs"/>
              </a:rPr>
              <a:t>INSTRUMENTACIÓN</a:t>
            </a:r>
            <a:endParaRPr lang="en-GB" sz="2400" b="1" dirty="0">
              <a:latin typeface="Arial Narrow" pitchFamily="34" charset="0"/>
              <a:cs typeface="+mn-cs"/>
            </a:endParaRPr>
          </a:p>
        </p:txBody>
      </p:sp>
      <p:sp>
        <p:nvSpPr>
          <p:cNvPr id="7" name="AutoShape 10"/>
          <p:cNvSpPr>
            <a:spLocks noChangeArrowheads="1"/>
          </p:cNvSpPr>
          <p:nvPr/>
        </p:nvSpPr>
        <p:spPr bwMode="auto">
          <a:xfrm>
            <a:off x="1096963" y="1916113"/>
            <a:ext cx="8177212" cy="381000"/>
          </a:xfrm>
          <a:prstGeom prst="roundRect">
            <a:avLst>
              <a:gd name="adj" fmla="val 16667"/>
            </a:avLst>
          </a:prstGeom>
          <a:solidFill>
            <a:srgbClr val="003300">
              <a:alpha val="70000"/>
            </a:srgbClr>
          </a:solidFill>
          <a:ln>
            <a:noFill/>
          </a:ln>
          <a:effectLst/>
          <a:extLst/>
        </p:spPr>
        <p:txBody>
          <a:bodyPr lIns="76200" tIns="38100" rIns="76200" bIns="381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b="1" kern="0" dirty="0">
              <a:solidFill>
                <a:srgbClr val="000000">
                  <a:lumMod val="95000"/>
                  <a:lumOff val="5000"/>
                </a:srgbClr>
              </a:solidFill>
              <a:latin typeface="Verdana" pitchFamily="34" charset="0"/>
              <a:cs typeface="+mn-cs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63563" y="1844675"/>
            <a:ext cx="8710612" cy="2192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36000" tIns="38100" rIns="36000" bIns="38100">
            <a:spAutoFit/>
          </a:bodyPr>
          <a:lstStyle>
            <a:lvl1pPr marL="542925" indent="-2762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80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87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algn="ctr">
              <a:spcBef>
                <a:spcPts val="0"/>
              </a:spcBef>
              <a:spcAft>
                <a:spcPts val="0"/>
              </a:spcAft>
              <a:defRPr/>
            </a:pPr>
            <a:endParaRPr lang="es-ES" sz="600" dirty="0" smtClean="0">
              <a:solidFill>
                <a:schemeClr val="bg1"/>
              </a:solidFill>
              <a:latin typeface="Calibri" panose="020F0502020204030204" pitchFamily="34" charset="0"/>
              <a:cs typeface="+mn-cs"/>
            </a:endParaRPr>
          </a:p>
          <a:p>
            <a:pPr marL="1093788" lvl="1" indent="-285750">
              <a:spcBef>
                <a:spcPts val="300"/>
              </a:spcBef>
              <a:spcAft>
                <a:spcPts val="1200"/>
              </a:spcAft>
              <a:buFont typeface="Wingdings" pitchFamily="2" charset="2"/>
              <a:buChar char="q"/>
              <a:defRPr/>
            </a:pPr>
            <a:r>
              <a:rPr lang="es-ES" sz="1700" b="1" dirty="0" smtClean="0">
                <a:latin typeface="Calibri" panose="020F0502020204030204" pitchFamily="34" charset="0"/>
                <a:cs typeface="+mn-cs"/>
              </a:rPr>
              <a:t> CONSTRUCCIÓN OPERACIÓN: [TRAMO I: I+D+i] + [TRAMO II: DESPLIEGUE]</a:t>
            </a:r>
          </a:p>
          <a:p>
            <a:pPr marL="1657350" lvl="3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IDENTIFICAR necesidad no satisfecha por el mercado	   </a:t>
            </a:r>
            <a:r>
              <a:rPr lang="es-ES" sz="1400" b="1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 </a:t>
            </a: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      [COMPRADOR PÚBLICO]</a:t>
            </a:r>
          </a:p>
          <a:p>
            <a:pPr marL="1657350" lvl="3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SOLICITUD de financiación a MINECO (INNOCOMPRA)	          [COMPRADOR PÚBLICO]</a:t>
            </a:r>
          </a:p>
          <a:p>
            <a:pPr marL="1657350" lvl="3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EVALUACIÓN (contenido de I+D+i y ACB*)</a:t>
            </a:r>
            <a:r>
              <a:rPr lang="es-ES" sz="1400" b="1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	</a:t>
            </a: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          	          [MINECO]</a:t>
            </a:r>
          </a:p>
          <a:p>
            <a:pPr marL="1657350" lvl="3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CONVENIO DE COLABORACIÓN (Tramitación Y Formalización)</a:t>
            </a:r>
          </a:p>
          <a:p>
            <a:pPr lvl="1" algn="ctr">
              <a:spcBef>
                <a:spcPts val="0"/>
              </a:spcBef>
              <a:spcAft>
                <a:spcPts val="0"/>
              </a:spcAft>
              <a:defRPr/>
            </a:pPr>
            <a:endParaRPr lang="es-ES" sz="600" dirty="0">
              <a:solidFill>
                <a:schemeClr val="bg1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grpSp>
        <p:nvGrpSpPr>
          <p:cNvPr id="24582" name="4 Grupo"/>
          <p:cNvGrpSpPr>
            <a:grpSpLocks/>
          </p:cNvGrpSpPr>
          <p:nvPr/>
        </p:nvGrpSpPr>
        <p:grpSpPr bwMode="auto">
          <a:xfrm>
            <a:off x="560388" y="4225925"/>
            <a:ext cx="8950325" cy="1651000"/>
            <a:chOff x="502553" y="4077072"/>
            <a:chExt cx="8950464" cy="1651828"/>
          </a:xfrm>
        </p:grpSpPr>
        <p:sp>
          <p:nvSpPr>
            <p:cNvPr id="4" name="3 Rectángulo redondeado"/>
            <p:cNvSpPr/>
            <p:nvPr/>
          </p:nvSpPr>
          <p:spPr>
            <a:xfrm>
              <a:off x="561291" y="4077072"/>
              <a:ext cx="1582763" cy="576552"/>
            </a:xfrm>
            <a:prstGeom prst="roundRect">
              <a:avLst/>
            </a:prstGeom>
            <a:solidFill>
              <a:srgbClr val="336699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ES"/>
            </a:p>
          </p:txBody>
        </p:sp>
        <p:sp>
          <p:nvSpPr>
            <p:cNvPr id="12" name="11 Rectángulo redondeado"/>
            <p:cNvSpPr/>
            <p:nvPr/>
          </p:nvSpPr>
          <p:spPr>
            <a:xfrm>
              <a:off x="561291" y="4796571"/>
              <a:ext cx="1582763" cy="576551"/>
            </a:xfrm>
            <a:prstGeom prst="roundRect">
              <a:avLst/>
            </a:prstGeom>
            <a:solidFill>
              <a:srgbClr val="336699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ES"/>
            </a:p>
          </p:txBody>
        </p:sp>
        <p:sp>
          <p:nvSpPr>
            <p:cNvPr id="13" name="12 Rectángulo redondeado"/>
            <p:cNvSpPr/>
            <p:nvPr/>
          </p:nvSpPr>
          <p:spPr>
            <a:xfrm>
              <a:off x="2288518" y="4077072"/>
              <a:ext cx="6985108" cy="576552"/>
            </a:xfrm>
            <a:prstGeom prst="roundRect">
              <a:avLst/>
            </a:prstGeom>
            <a:solidFill>
              <a:srgbClr val="33669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ES"/>
            </a:p>
          </p:txBody>
        </p:sp>
        <p:sp>
          <p:nvSpPr>
            <p:cNvPr id="14" name="13 Rectángulo redondeado"/>
            <p:cNvSpPr/>
            <p:nvPr/>
          </p:nvSpPr>
          <p:spPr>
            <a:xfrm>
              <a:off x="2288518" y="4796571"/>
              <a:ext cx="6985108" cy="576551"/>
            </a:xfrm>
            <a:prstGeom prst="roundRect">
              <a:avLst/>
            </a:prstGeom>
            <a:solidFill>
              <a:srgbClr val="33669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ES"/>
            </a:p>
          </p:txBody>
        </p:sp>
        <p:sp>
          <p:nvSpPr>
            <p:cNvPr id="24589" name="14 CuadroTexto"/>
            <p:cNvSpPr txBox="1">
              <a:spLocks noChangeArrowheads="1"/>
            </p:cNvSpPr>
            <p:nvPr/>
          </p:nvSpPr>
          <p:spPr bwMode="auto">
            <a:xfrm>
              <a:off x="502553" y="4089990"/>
              <a:ext cx="8950464" cy="16389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179388" lvl="4">
                <a:spcBef>
                  <a:spcPts val="300"/>
                </a:spcBef>
                <a:spcAft>
                  <a:spcPts val="300"/>
                </a:spcAft>
              </a:pPr>
              <a:r>
                <a:rPr lang="es-ES" sz="1400" b="1">
                  <a:latin typeface="Calibri" pitchFamily="34" charset="0"/>
                </a:rPr>
                <a:t>MINECO:</a:t>
              </a:r>
              <a:r>
                <a:rPr lang="es-ES" sz="1400" b="1">
                  <a:solidFill>
                    <a:srgbClr val="0D0D0D"/>
                  </a:solidFill>
                  <a:latin typeface="Calibri" pitchFamily="34" charset="0"/>
                </a:rPr>
                <a:t>		TRAMO I:	  Anticipo FEDER (50%-80% Fase I+D+i); Tipo 0%; Duración 4 años</a:t>
              </a:r>
            </a:p>
            <a:p>
              <a:pPr marL="179388" lvl="4">
                <a:spcBef>
                  <a:spcPts val="300"/>
                </a:spcBef>
                <a:spcAft>
                  <a:spcPts val="300"/>
                </a:spcAft>
              </a:pPr>
              <a:r>
                <a:rPr lang="es-ES" sz="1400" b="1">
                  <a:solidFill>
                    <a:srgbClr val="0D0D0D"/>
                  </a:solidFill>
                  <a:latin typeface="Calibri" pitchFamily="34" charset="0"/>
                </a:rPr>
                <a:t>		TRAMO II**: (0-70% Fase despliegue); Tipo Euribor + 0,5;, Duración 4 años</a:t>
              </a:r>
            </a:p>
            <a:p>
              <a:pPr marL="179388" lvl="4">
                <a:spcBef>
                  <a:spcPts val="300"/>
                </a:spcBef>
                <a:spcAft>
                  <a:spcPts val="300"/>
                </a:spcAft>
              </a:pPr>
              <a:endParaRPr lang="es-ES" sz="400" b="1">
                <a:solidFill>
                  <a:srgbClr val="0D0D0D"/>
                </a:solidFill>
                <a:latin typeface="Calibri" pitchFamily="34" charset="0"/>
              </a:endParaRPr>
            </a:p>
            <a:p>
              <a:pPr marL="179388" lvl="4">
                <a:spcBef>
                  <a:spcPts val="300"/>
                </a:spcBef>
                <a:spcAft>
                  <a:spcPts val="300"/>
                </a:spcAft>
              </a:pPr>
              <a:r>
                <a:rPr lang="es-ES" sz="1400" b="1">
                  <a:latin typeface="Calibri" pitchFamily="34" charset="0"/>
                </a:rPr>
                <a:t>COMPRADOR: </a:t>
              </a:r>
              <a:r>
                <a:rPr lang="es-ES" sz="1400" b="1">
                  <a:solidFill>
                    <a:srgbClr val="0D0D0D"/>
                  </a:solidFill>
                  <a:latin typeface="Calibri" pitchFamily="34" charset="0"/>
                </a:rPr>
                <a:t>	TRAMO I: 	  Co-financiación (20% - 50%); Tesorería propia</a:t>
              </a:r>
            </a:p>
            <a:p>
              <a:pPr marL="179388" lvl="4">
                <a:spcBef>
                  <a:spcPts val="300"/>
                </a:spcBef>
                <a:spcAft>
                  <a:spcPts val="300"/>
                </a:spcAft>
              </a:pPr>
              <a:r>
                <a:rPr lang="es-ES" sz="1400" b="1">
                  <a:solidFill>
                    <a:srgbClr val="0D0D0D"/>
                  </a:solidFill>
                  <a:latin typeface="Calibri" pitchFamily="34" charset="0"/>
                </a:rPr>
                <a:t>	       	TRAMO II**: Cofinanciación (30% - 100%); Tesorería propia (posible emplear otros OE FEDER)</a:t>
              </a:r>
            </a:p>
            <a:p>
              <a:pPr marL="719138"/>
              <a:endParaRPr lang="es-ES"/>
            </a:p>
          </p:txBody>
        </p:sp>
      </p:grpSp>
      <p:pic>
        <p:nvPicPr>
          <p:cNvPr id="24583" name="16 Imagen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4963" y="6227763"/>
            <a:ext cx="106045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539750" y="434975"/>
            <a:ext cx="8604250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46038" tIns="44450" rIns="46038" bIns="44450"/>
          <a:lstStyle/>
          <a:p>
            <a:pPr eaLnBrk="0" hangingPunct="0">
              <a:defRPr/>
            </a:pPr>
            <a:r>
              <a:rPr lang="en-GB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COMPRA PÚBLICA INNOVADORA</a:t>
            </a:r>
            <a:endParaRPr lang="en-GB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intranet.redinterna.age/stfls/comun/logos/2011-Economia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01275" y="6098682"/>
            <a:ext cx="2482771" cy="7593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6626" name="1 CuadroTexto"/>
          <p:cNvSpPr txBox="1">
            <a:spLocks noChangeArrowheads="1"/>
          </p:cNvSpPr>
          <p:nvPr/>
        </p:nvSpPr>
        <p:spPr bwMode="auto">
          <a:xfrm>
            <a:off x="787400" y="5661025"/>
            <a:ext cx="8774113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/>
            <a:r>
              <a:rPr lang="en-GB" altLang="es-ES" sz="1100">
                <a:solidFill>
                  <a:srgbClr val="0D0D0D"/>
                </a:solidFill>
                <a:latin typeface="Calibri" pitchFamily="34" charset="0"/>
              </a:rPr>
              <a:t>(*)        </a:t>
            </a:r>
            <a:r>
              <a:rPr lang="en-GB" altLang="es-ES" sz="1100" b="1">
                <a:solidFill>
                  <a:srgbClr val="0D0D0D"/>
                </a:solidFill>
                <a:latin typeface="Calibri" pitchFamily="34" charset="0"/>
              </a:rPr>
              <a:t>De conformidad con los criterios del Paquete Altmark [Servicio público universal &amp; no de mercado % que no distorsione el mercado]</a:t>
            </a:r>
          </a:p>
          <a:p>
            <a:pPr marL="0" lvl="1">
              <a:buFont typeface="Arial" charset="0"/>
              <a:buNone/>
            </a:pPr>
            <a:r>
              <a:rPr lang="en-GB" altLang="es-ES" sz="1100">
                <a:solidFill>
                  <a:srgbClr val="0D0D0D"/>
                </a:solidFill>
                <a:latin typeface="Calibri" pitchFamily="34" charset="0"/>
              </a:rPr>
              <a:t>(**)      El incumpliemiento es causa de denuncia automática del convenio de colaboración</a:t>
            </a:r>
            <a:endParaRPr lang="es-ES" altLang="es-ES" sz="1100">
              <a:solidFill>
                <a:srgbClr val="0D0D0D"/>
              </a:solidFill>
              <a:latin typeface="Calibri" pitchFamily="34" charset="0"/>
            </a:endParaRPr>
          </a:p>
          <a:p>
            <a:pPr marL="0" lvl="1"/>
            <a:endParaRPr lang="es-ES" altLang="es-ES" sz="1100">
              <a:solidFill>
                <a:srgbClr val="0D0D0D"/>
              </a:solidFill>
              <a:latin typeface="Calibri" pitchFamily="34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500063" y="1268413"/>
            <a:ext cx="8774112" cy="460375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/>
        </p:spPr>
        <p:txBody>
          <a:bodyPr lIns="76200" tIns="38100" rIns="76200" bIns="38100">
            <a:spAutoFit/>
          </a:bodyPr>
          <a:lstStyle/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00" b="1" dirty="0">
                <a:latin typeface="Arial Narrow" pitchFamily="34" charset="0"/>
                <a:cs typeface="+mn-cs"/>
              </a:rPr>
              <a:t>	</a:t>
            </a:r>
          </a:p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400" b="1" dirty="0">
                <a:latin typeface="Arial Narrow" pitchFamily="34" charset="0"/>
                <a:cs typeface="+mn-cs"/>
              </a:rPr>
              <a:t> </a:t>
            </a:r>
            <a:r>
              <a:rPr lang="en-GB" sz="2400" b="1" dirty="0">
                <a:latin typeface="Arial Narrow" pitchFamily="34" charset="0"/>
                <a:cs typeface="+mn-cs"/>
              </a:rPr>
              <a:t>III.</a:t>
            </a:r>
            <a:r>
              <a:rPr lang="en-GB" sz="2400" b="1" dirty="0">
                <a:latin typeface="Arial Narrow" pitchFamily="34" charset="0"/>
                <a:cs typeface="+mn-cs"/>
              </a:rPr>
              <a:t>	</a:t>
            </a:r>
            <a:r>
              <a:rPr lang="en-GB" sz="2400" b="1" dirty="0">
                <a:latin typeface="Arial Narrow" pitchFamily="34" charset="0"/>
                <a:cs typeface="+mn-cs"/>
              </a:rPr>
              <a:t>INSTRUMENTACIÓN</a:t>
            </a:r>
            <a:endParaRPr lang="en-GB" sz="2400" b="1" dirty="0">
              <a:latin typeface="Arial Narrow" pitchFamily="34" charset="0"/>
              <a:cs typeface="+mn-cs"/>
            </a:endParaRPr>
          </a:p>
        </p:txBody>
      </p:sp>
      <p:sp>
        <p:nvSpPr>
          <p:cNvPr id="7" name="AutoShape 10"/>
          <p:cNvSpPr>
            <a:spLocks noChangeArrowheads="1"/>
          </p:cNvSpPr>
          <p:nvPr/>
        </p:nvSpPr>
        <p:spPr bwMode="auto">
          <a:xfrm>
            <a:off x="1096963" y="1916113"/>
            <a:ext cx="8177212" cy="381000"/>
          </a:xfrm>
          <a:prstGeom prst="roundRect">
            <a:avLst>
              <a:gd name="adj" fmla="val 16667"/>
            </a:avLst>
          </a:prstGeom>
          <a:solidFill>
            <a:srgbClr val="003300">
              <a:alpha val="70000"/>
            </a:srgbClr>
          </a:solidFill>
          <a:ln>
            <a:noFill/>
          </a:ln>
          <a:effectLst/>
          <a:extLst/>
        </p:spPr>
        <p:txBody>
          <a:bodyPr lIns="76200" tIns="38100" rIns="76200" bIns="381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b="1" kern="0" dirty="0">
              <a:solidFill>
                <a:srgbClr val="000000">
                  <a:lumMod val="95000"/>
                  <a:lumOff val="5000"/>
                </a:srgbClr>
              </a:solidFill>
              <a:latin typeface="Verdana" pitchFamily="34" charset="0"/>
              <a:cs typeface="+mn-cs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63563" y="1844675"/>
            <a:ext cx="8710612" cy="387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36000" tIns="38100" rIns="36000" bIns="38100">
            <a:spAutoFit/>
          </a:bodyPr>
          <a:lstStyle>
            <a:lvl1pPr marL="542925" indent="-2762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80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87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algn="ctr">
              <a:spcBef>
                <a:spcPts val="0"/>
              </a:spcBef>
              <a:spcAft>
                <a:spcPts val="0"/>
              </a:spcAft>
              <a:defRPr/>
            </a:pPr>
            <a:endParaRPr lang="es-ES" sz="600" dirty="0" smtClean="0">
              <a:solidFill>
                <a:schemeClr val="bg1"/>
              </a:solidFill>
              <a:latin typeface="Calibri" panose="020F0502020204030204" pitchFamily="34" charset="0"/>
              <a:cs typeface="+mn-cs"/>
            </a:endParaRPr>
          </a:p>
          <a:p>
            <a:pPr marL="1093788" lvl="1" indent="-285750">
              <a:spcBef>
                <a:spcPts val="300"/>
              </a:spcBef>
              <a:spcAft>
                <a:spcPts val="1200"/>
              </a:spcAft>
              <a:buFont typeface="Wingdings" pitchFamily="2" charset="2"/>
              <a:buChar char="q"/>
              <a:defRPr/>
            </a:pPr>
            <a:r>
              <a:rPr lang="es-ES" sz="1700" b="1" dirty="0" smtClean="0">
                <a:latin typeface="Calibri" panose="020F0502020204030204" pitchFamily="34" charset="0"/>
                <a:cs typeface="+mn-cs"/>
              </a:rPr>
              <a:t> CONSTRUCCIÓN OPERACIÓN: [TRAMO I: </a:t>
            </a:r>
            <a:r>
              <a:rPr lang="es-ES" sz="1700" b="1" dirty="0" err="1" smtClean="0">
                <a:latin typeface="Calibri" panose="020F0502020204030204" pitchFamily="34" charset="0"/>
                <a:cs typeface="+mn-cs"/>
              </a:rPr>
              <a:t>I+D+i</a:t>
            </a:r>
            <a:r>
              <a:rPr lang="es-ES" sz="1700" b="1" dirty="0" smtClean="0">
                <a:latin typeface="Calibri" panose="020F0502020204030204" pitchFamily="34" charset="0"/>
                <a:cs typeface="+mn-cs"/>
              </a:rPr>
              <a:t>]</a:t>
            </a:r>
          </a:p>
          <a:p>
            <a:pPr marL="1657350" lvl="3" indent="-28575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PARTES IMPLICADAS: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	- Servicio Público* – Comprador Público</a:t>
            </a:r>
          </a:p>
          <a:p>
            <a:pPr lvl="3">
              <a:spcBef>
                <a:spcPts val="600"/>
              </a:spcBef>
              <a:spcAft>
                <a:spcPts val="600"/>
              </a:spcAft>
              <a:defRPr/>
            </a:pPr>
            <a:r>
              <a:rPr lang="es-ES" sz="1400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	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		- Servicio Público para el Fomento de la Innovación Empresarial </a:t>
            </a:r>
          </a:p>
          <a:p>
            <a:pPr marL="1657350" lvl="3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INSTRUMENTO JURÍDICO:</a:t>
            </a:r>
            <a:r>
              <a:rPr lang="es-ES" sz="1400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	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- Convenio de Colaboración [RD-Legislativo 3/2011; Art.4.-]</a:t>
            </a:r>
          </a:p>
          <a:p>
            <a:pPr marL="1657350" lvl="3" indent="-28575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OBLIGACIONES COMPRADOR**:</a:t>
            </a:r>
            <a:r>
              <a:rPr lang="es-ES" sz="1400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	</a:t>
            </a:r>
            <a:endParaRPr lang="es-ES" sz="1400" dirty="0" smtClean="0">
              <a:solidFill>
                <a:srgbClr val="000000">
                  <a:lumMod val="95000"/>
                  <a:lumOff val="5000"/>
                </a:srgbClr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lvl="3">
              <a:spcBef>
                <a:spcPts val="60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	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- Cumplimiento normativa ayudas de estado </a:t>
            </a:r>
            <a:endParaRPr lang="es-ES" sz="1400" dirty="0">
              <a:solidFill>
                <a:srgbClr val="000000">
                  <a:lumMod val="95000"/>
                  <a:lumOff val="5000"/>
                </a:srgbClr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lvl="3">
              <a:spcBef>
                <a:spcPts val="60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	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- Cumplimiento normativa contratación pública. En particular con el empleo de: </a:t>
            </a:r>
          </a:p>
          <a:p>
            <a:pPr marL="2114550" lvl="4" indent="-28575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Consulta al mercado</a:t>
            </a:r>
          </a:p>
          <a:p>
            <a:pPr marL="2114550" lvl="4" indent="-28575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s-ES" sz="1400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C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ontrato de servicios de I+D</a:t>
            </a:r>
          </a:p>
          <a:p>
            <a:pPr marL="2114550" lvl="4" indent="-28575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s-ES" sz="1400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D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el diálogo competitivo &amp; del procedimiento de asociación para la innovación </a:t>
            </a:r>
          </a:p>
          <a:p>
            <a:pPr marL="1657350" lvl="3" indent="-285750">
              <a:spcBef>
                <a:spcPts val="600"/>
              </a:spcBef>
              <a:spcAft>
                <a:spcPts val="600"/>
              </a:spcAft>
              <a:buFontTx/>
              <a:buChar char="-"/>
              <a:defRPr/>
            </a:pP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Reporte cuatrimestral económico y técnico.</a:t>
            </a:r>
            <a:endParaRPr lang="es-ES" sz="1400" dirty="0">
              <a:solidFill>
                <a:srgbClr val="000000">
                  <a:lumMod val="95000"/>
                  <a:lumOff val="5000"/>
                </a:srgbClr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lvl="1" algn="ctr">
              <a:spcBef>
                <a:spcPts val="0"/>
              </a:spcBef>
              <a:spcAft>
                <a:spcPts val="0"/>
              </a:spcAft>
              <a:defRPr/>
            </a:pPr>
            <a:endParaRPr lang="es-ES" sz="600" dirty="0">
              <a:solidFill>
                <a:schemeClr val="bg1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pic>
        <p:nvPicPr>
          <p:cNvPr id="26630" name="16 Imagen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4963" y="6227763"/>
            <a:ext cx="106045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1" name="AutoShape 8"/>
          <p:cNvSpPr>
            <a:spLocks noChangeArrowheads="1"/>
          </p:cNvSpPr>
          <p:nvPr/>
        </p:nvSpPr>
        <p:spPr bwMode="auto">
          <a:xfrm>
            <a:off x="2144713" y="4346575"/>
            <a:ext cx="6337300" cy="936625"/>
          </a:xfrm>
          <a:prstGeom prst="roundRect">
            <a:avLst>
              <a:gd name="adj" fmla="val 16667"/>
            </a:avLst>
          </a:prstGeom>
          <a:solidFill>
            <a:srgbClr val="0033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 lIns="76200" tIns="38100" rIns="76200" bIns="38100" anchor="ctr">
            <a:spAutoFit/>
          </a:bodyPr>
          <a:lstStyle/>
          <a:p>
            <a:endParaRPr lang="ca-ES">
              <a:solidFill>
                <a:srgbClr val="000000"/>
              </a:solidFill>
            </a:endParaRPr>
          </a:p>
        </p:txBody>
      </p:sp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539750" y="434975"/>
            <a:ext cx="8604250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46038" tIns="44450" rIns="46038" bIns="44450"/>
          <a:lstStyle/>
          <a:p>
            <a:pPr eaLnBrk="0" hangingPunct="0">
              <a:defRPr/>
            </a:pPr>
            <a:r>
              <a:rPr lang="en-GB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COMPRA PÚBLICA INNOVADORA</a:t>
            </a:r>
            <a:endParaRPr lang="en-GB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intranet.redinterna.age/stfls/comun/logos/2011-Economia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01275" y="6098682"/>
            <a:ext cx="2482771" cy="7593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8674" name="1 CuadroTexto"/>
          <p:cNvSpPr txBox="1">
            <a:spLocks noChangeArrowheads="1"/>
          </p:cNvSpPr>
          <p:nvPr/>
        </p:nvSpPr>
        <p:spPr bwMode="auto">
          <a:xfrm>
            <a:off x="1076325" y="5661025"/>
            <a:ext cx="783748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/>
            <a:r>
              <a:rPr lang="es-ES" altLang="es-ES" sz="1100">
                <a:solidFill>
                  <a:srgbClr val="0D0D0D"/>
                </a:solidFill>
                <a:latin typeface="Calibri" pitchFamily="34" charset="0"/>
              </a:rPr>
              <a:t>(*)   La no satisfacción de las expectativas de la I+D+i permite la terminación del contrato sin generar derechos sobre el suministrador</a:t>
            </a:r>
          </a:p>
          <a:p>
            <a:pPr marL="0" lvl="1"/>
            <a:r>
              <a:rPr lang="es-ES" altLang="es-ES" sz="1100">
                <a:solidFill>
                  <a:srgbClr val="0D0D0D"/>
                </a:solidFill>
                <a:latin typeface="Calibri" pitchFamily="34" charset="0"/>
              </a:rPr>
              <a:t>(**) Vinculado a la transposición de la Directiva de Contratos del Sector Público [D2014/24/UE, 26 febrero]</a:t>
            </a: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500063" y="1268413"/>
            <a:ext cx="8774112" cy="460375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/>
        </p:spPr>
        <p:txBody>
          <a:bodyPr lIns="76200" tIns="38100" rIns="76200" bIns="38100">
            <a:spAutoFit/>
          </a:bodyPr>
          <a:lstStyle/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00" b="1" dirty="0">
                <a:latin typeface="Arial Narrow" pitchFamily="34" charset="0"/>
                <a:cs typeface="+mn-cs"/>
              </a:rPr>
              <a:t>	</a:t>
            </a:r>
          </a:p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400" b="1" dirty="0">
                <a:latin typeface="Arial Narrow" pitchFamily="34" charset="0"/>
                <a:cs typeface="+mn-cs"/>
              </a:rPr>
              <a:t> </a:t>
            </a:r>
            <a:r>
              <a:rPr lang="en-GB" sz="2400" b="1" dirty="0">
                <a:latin typeface="Arial Narrow" pitchFamily="34" charset="0"/>
                <a:cs typeface="+mn-cs"/>
              </a:rPr>
              <a:t>III.</a:t>
            </a:r>
            <a:r>
              <a:rPr lang="en-GB" sz="2400" b="1" dirty="0">
                <a:latin typeface="Arial Narrow" pitchFamily="34" charset="0"/>
                <a:cs typeface="+mn-cs"/>
              </a:rPr>
              <a:t>	</a:t>
            </a:r>
            <a:r>
              <a:rPr lang="en-GB" sz="2400" b="1" dirty="0">
                <a:latin typeface="Arial Narrow" pitchFamily="34" charset="0"/>
                <a:cs typeface="+mn-cs"/>
              </a:rPr>
              <a:t>INSTRUMENTACIÓN</a:t>
            </a:r>
            <a:endParaRPr lang="en-GB" sz="2400" b="1" dirty="0">
              <a:latin typeface="Arial Narrow" pitchFamily="34" charset="0"/>
              <a:cs typeface="+mn-cs"/>
            </a:endParaRPr>
          </a:p>
        </p:txBody>
      </p:sp>
      <p:grpSp>
        <p:nvGrpSpPr>
          <p:cNvPr id="28676" name="1 Grupo"/>
          <p:cNvGrpSpPr>
            <a:grpSpLocks/>
          </p:cNvGrpSpPr>
          <p:nvPr/>
        </p:nvGrpSpPr>
        <p:grpSpPr bwMode="auto">
          <a:xfrm>
            <a:off x="563563" y="1760538"/>
            <a:ext cx="8710612" cy="3900487"/>
            <a:chOff x="564330" y="1818357"/>
            <a:chExt cx="8709150" cy="3901068"/>
          </a:xfrm>
        </p:grpSpPr>
        <p:sp>
          <p:nvSpPr>
            <p:cNvPr id="7" name="AutoShape 10"/>
            <p:cNvSpPr>
              <a:spLocks noChangeArrowheads="1"/>
            </p:cNvSpPr>
            <p:nvPr/>
          </p:nvSpPr>
          <p:spPr bwMode="auto">
            <a:xfrm>
              <a:off x="1096053" y="1988244"/>
              <a:ext cx="8177427" cy="381057"/>
            </a:xfrm>
            <a:prstGeom prst="roundRect">
              <a:avLst>
                <a:gd name="adj" fmla="val 16667"/>
              </a:avLst>
            </a:prstGeom>
            <a:solidFill>
              <a:srgbClr val="003300">
                <a:alpha val="70000"/>
              </a:srgbClr>
            </a:solidFill>
            <a:ln>
              <a:noFill/>
            </a:ln>
            <a:effectLst/>
            <a:extLst/>
          </p:spPr>
          <p:txBody>
            <a:bodyPr lIns="76200" tIns="38100" rIns="76200" bIns="381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2000" b="1" kern="0" dirty="0">
                <a:solidFill>
                  <a:srgbClr val="000000">
                    <a:lumMod val="95000"/>
                    <a:lumOff val="5000"/>
                  </a:srgbClr>
                </a:solidFill>
                <a:latin typeface="Verdana" pitchFamily="34" charset="0"/>
                <a:cs typeface="+mn-cs"/>
              </a:endParaRPr>
            </a:p>
          </p:txBody>
        </p:sp>
        <p:sp>
          <p:nvSpPr>
            <p:cNvPr id="11" name="AutoShape 10"/>
            <p:cNvSpPr>
              <a:spLocks noChangeArrowheads="1"/>
            </p:cNvSpPr>
            <p:nvPr/>
          </p:nvSpPr>
          <p:spPr bwMode="auto">
            <a:xfrm>
              <a:off x="1424611" y="2564593"/>
              <a:ext cx="7848869" cy="381057"/>
            </a:xfrm>
            <a:prstGeom prst="roundRect">
              <a:avLst>
                <a:gd name="adj" fmla="val 16667"/>
              </a:avLst>
            </a:prstGeom>
            <a:solidFill>
              <a:schemeClr val="tx2">
                <a:lumMod val="65000"/>
                <a:alpha val="70000"/>
              </a:schemeClr>
            </a:solidFill>
            <a:ln>
              <a:noFill/>
            </a:ln>
            <a:effectLst/>
            <a:extLst/>
          </p:spPr>
          <p:txBody>
            <a:bodyPr lIns="76200" tIns="38100" rIns="76200" bIns="381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2000" b="1" kern="0" dirty="0">
                <a:solidFill>
                  <a:srgbClr val="000000">
                    <a:lumMod val="95000"/>
                    <a:lumOff val="5000"/>
                  </a:srgbClr>
                </a:solidFill>
                <a:latin typeface="Verdana" pitchFamily="34" charset="0"/>
                <a:cs typeface="+mn-cs"/>
              </a:endParaRPr>
            </a:p>
          </p:txBody>
        </p:sp>
        <p:sp>
          <p:nvSpPr>
            <p:cNvPr id="12" name="AutoShape 10"/>
            <p:cNvSpPr>
              <a:spLocks noChangeArrowheads="1"/>
            </p:cNvSpPr>
            <p:nvPr/>
          </p:nvSpPr>
          <p:spPr bwMode="auto">
            <a:xfrm>
              <a:off x="1424611" y="4725502"/>
              <a:ext cx="7848869" cy="381057"/>
            </a:xfrm>
            <a:prstGeom prst="roundRect">
              <a:avLst>
                <a:gd name="adj" fmla="val 16667"/>
              </a:avLst>
            </a:prstGeom>
            <a:solidFill>
              <a:schemeClr val="tx2">
                <a:lumMod val="65000"/>
                <a:alpha val="70000"/>
              </a:schemeClr>
            </a:solidFill>
            <a:ln>
              <a:noFill/>
            </a:ln>
            <a:effectLst/>
            <a:extLst/>
          </p:spPr>
          <p:txBody>
            <a:bodyPr lIns="76200" tIns="38100" rIns="76200" bIns="381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2000" b="1" kern="0" dirty="0">
                <a:solidFill>
                  <a:srgbClr val="000000">
                    <a:lumMod val="95000"/>
                    <a:lumOff val="5000"/>
                  </a:srgbClr>
                </a:solidFill>
                <a:latin typeface="Verdana" pitchFamily="34" charset="0"/>
                <a:cs typeface="+mn-cs"/>
              </a:endParaRPr>
            </a:p>
          </p:txBody>
        </p:sp>
        <p:sp>
          <p:nvSpPr>
            <p:cNvPr id="13" name="Text Box 5"/>
            <p:cNvSpPr txBox="1">
              <a:spLocks noChangeArrowheads="1"/>
            </p:cNvSpPr>
            <p:nvPr/>
          </p:nvSpPr>
          <p:spPr bwMode="auto">
            <a:xfrm>
              <a:off x="564330" y="1818357"/>
              <a:ext cx="8709150" cy="39010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 lIns="36000" tIns="38100" rIns="36000" bIns="38100">
              <a:spAutoFit/>
            </a:bodyPr>
            <a:lstStyle>
              <a:lvl1pPr marL="542925" indent="-2762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8080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987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lvl="1" algn="ctr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sz="600" dirty="0" smtClean="0">
                <a:solidFill>
                  <a:schemeClr val="bg1"/>
                </a:solidFill>
                <a:latin typeface="Calibri" panose="020F0502020204030204" pitchFamily="34" charset="0"/>
                <a:cs typeface="+mn-cs"/>
              </a:endParaRPr>
            </a:p>
            <a:p>
              <a:pPr lvl="1" algn="ctr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sz="600" dirty="0">
                <a:solidFill>
                  <a:schemeClr val="bg1"/>
                </a:solidFill>
                <a:latin typeface="Calibri" panose="020F0502020204030204" pitchFamily="34" charset="0"/>
                <a:cs typeface="Arial" pitchFamily="34" charset="0"/>
              </a:endParaRPr>
            </a:p>
            <a:p>
              <a:pPr marL="1093788" lvl="1" indent="-285750"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q"/>
                <a:defRPr/>
              </a:pPr>
              <a:r>
                <a:rPr lang="es-ES" sz="1700" b="1" dirty="0">
                  <a:latin typeface="Calibri" panose="020F0502020204030204" pitchFamily="34" charset="0"/>
                  <a:cs typeface="Arial" pitchFamily="34" charset="0"/>
                </a:rPr>
                <a:t> </a:t>
              </a:r>
              <a:r>
                <a:rPr lang="es-ES" sz="1700" b="1" dirty="0" smtClean="0">
                  <a:latin typeface="Calibri" panose="020F0502020204030204" pitchFamily="34" charset="0"/>
                  <a:cs typeface="Arial" pitchFamily="34" charset="0"/>
                </a:rPr>
                <a:t>DESPLIEGUE </a:t>
              </a:r>
              <a:r>
                <a:rPr lang="es-ES" sz="1700" b="1" dirty="0">
                  <a:latin typeface="Calibri" panose="020F0502020204030204" pitchFamily="34" charset="0"/>
                  <a:cs typeface="Arial" pitchFamily="34" charset="0"/>
                </a:rPr>
                <a:t>OPERACIÓN: </a:t>
              </a:r>
              <a:endParaRPr lang="es-ES" sz="1700" b="1" dirty="0" smtClean="0">
                <a:latin typeface="Calibri" panose="020F0502020204030204" pitchFamily="34" charset="0"/>
                <a:cs typeface="Arial" pitchFamily="34" charset="0"/>
              </a:endParaRPr>
            </a:p>
            <a:p>
              <a:pPr lvl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sz="1400" b="1" dirty="0" smtClean="0">
                <a:latin typeface="Calibri" panose="020F0502020204030204" pitchFamily="34" charset="0"/>
                <a:cs typeface="Arial" pitchFamily="34" charset="0"/>
              </a:endParaRPr>
            </a:p>
            <a:p>
              <a:pPr marL="1273175" lvl="2" indent="-285750"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q"/>
                <a:defRPr/>
              </a:pPr>
              <a:r>
                <a:rPr lang="es-ES" sz="1600" b="1" dirty="0" smtClean="0">
                  <a:solidFill>
                    <a:srgbClr val="000000">
                      <a:lumMod val="95000"/>
                      <a:lumOff val="5000"/>
                    </a:srgbClr>
                  </a:solidFill>
                  <a:latin typeface="Calibri" panose="020F0502020204030204" pitchFamily="34" charset="0"/>
                  <a:cs typeface="Arial" pitchFamily="34" charset="0"/>
                </a:rPr>
                <a:t>TRAMO </a:t>
              </a:r>
              <a:r>
                <a:rPr lang="es-ES" sz="1600" b="1" dirty="0">
                  <a:solidFill>
                    <a:srgbClr val="000000">
                      <a:lumMod val="95000"/>
                      <a:lumOff val="5000"/>
                    </a:srgbClr>
                  </a:solidFill>
                  <a:latin typeface="Calibri" panose="020F0502020204030204" pitchFamily="34" charset="0"/>
                  <a:cs typeface="Arial" pitchFamily="34" charset="0"/>
                </a:rPr>
                <a:t>I: </a:t>
              </a:r>
              <a:r>
                <a:rPr lang="es-ES" sz="1600" b="1" dirty="0" smtClean="0">
                  <a:solidFill>
                    <a:srgbClr val="000000">
                      <a:lumMod val="95000"/>
                      <a:lumOff val="5000"/>
                    </a:srgbClr>
                  </a:solidFill>
                  <a:latin typeface="Calibri" panose="020F0502020204030204" pitchFamily="34" charset="0"/>
                  <a:cs typeface="Arial" pitchFamily="34" charset="0"/>
                </a:rPr>
                <a:t>I+D+i</a:t>
              </a:r>
              <a:endParaRPr lang="es-ES" sz="1600" b="1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endParaRPr>
            </a:p>
            <a:p>
              <a:pPr marL="1657350" lvl="3" indent="-285750">
                <a:spcBef>
                  <a:spcPts val="300"/>
                </a:spcBef>
                <a:spcAft>
                  <a:spcPts val="300"/>
                </a:spcAft>
                <a:buFont typeface="Wingdings" panose="05000000000000000000" pitchFamily="2" charset="2"/>
                <a:buChar char="ü"/>
                <a:defRPr/>
              </a:pPr>
              <a:r>
                <a:rPr lang="es-ES" sz="1400" b="1" dirty="0" smtClean="0">
                  <a:solidFill>
                    <a:srgbClr val="000000">
                      <a:lumMod val="95000"/>
                      <a:lumOff val="5000"/>
                    </a:srgbClr>
                  </a:solidFill>
                  <a:latin typeface="Calibri" panose="020F0502020204030204" pitchFamily="34" charset="0"/>
                  <a:cs typeface="Arial" pitchFamily="34" charset="0"/>
                </a:rPr>
                <a:t>CONSULTA AL MERCADO</a:t>
              </a:r>
              <a:r>
                <a:rPr lang="es-ES" sz="1400" b="1" dirty="0">
                  <a:solidFill>
                    <a:srgbClr val="000000">
                      <a:lumMod val="95000"/>
                      <a:lumOff val="5000"/>
                    </a:srgbClr>
                  </a:solidFill>
                  <a:latin typeface="Calibri" panose="020F0502020204030204" pitchFamily="34" charset="0"/>
                  <a:cs typeface="Arial" pitchFamily="34" charset="0"/>
                </a:rPr>
                <a:t>	   	</a:t>
              </a:r>
              <a:r>
                <a:rPr lang="es-ES" sz="1400" b="1" dirty="0" smtClean="0">
                  <a:solidFill>
                    <a:srgbClr val="000000">
                      <a:lumMod val="95000"/>
                      <a:lumOff val="5000"/>
                    </a:srgbClr>
                  </a:solidFill>
                  <a:latin typeface="Calibri" panose="020F0502020204030204" pitchFamily="34" charset="0"/>
                  <a:cs typeface="Arial" pitchFamily="34" charset="0"/>
                </a:rPr>
                <a:t>	           [</a:t>
              </a:r>
              <a:r>
                <a:rPr lang="es-ES" sz="1400" b="1" dirty="0">
                  <a:solidFill>
                    <a:srgbClr val="000000">
                      <a:lumMod val="95000"/>
                      <a:lumOff val="5000"/>
                    </a:srgbClr>
                  </a:solidFill>
                  <a:latin typeface="Calibri" panose="020F0502020204030204" pitchFamily="34" charset="0"/>
                  <a:cs typeface="Arial" pitchFamily="34" charset="0"/>
                </a:rPr>
                <a:t>COMPRADOR </a:t>
              </a:r>
              <a:r>
                <a:rPr lang="es-ES" sz="1400" b="1" dirty="0" smtClean="0">
                  <a:solidFill>
                    <a:srgbClr val="000000">
                      <a:lumMod val="95000"/>
                      <a:lumOff val="5000"/>
                    </a:srgbClr>
                  </a:solidFill>
                  <a:latin typeface="Calibri" panose="020F0502020204030204" pitchFamily="34" charset="0"/>
                  <a:cs typeface="Arial" pitchFamily="34" charset="0"/>
                </a:rPr>
                <a:t>PÚBLICO/EMPRESAS]</a:t>
              </a:r>
              <a:endParaRPr lang="es-ES" sz="1400" b="1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endParaRPr>
            </a:p>
            <a:p>
              <a:pPr marL="1657350" lvl="3" indent="-285750">
                <a:spcBef>
                  <a:spcPts val="300"/>
                </a:spcBef>
                <a:spcAft>
                  <a:spcPts val="300"/>
                </a:spcAft>
                <a:buFont typeface="Wingdings" panose="05000000000000000000" pitchFamily="2" charset="2"/>
                <a:buChar char="ü"/>
                <a:defRPr/>
              </a:pPr>
              <a:r>
                <a:rPr lang="es-ES" sz="1400" b="1" dirty="0" smtClean="0">
                  <a:solidFill>
                    <a:srgbClr val="000000">
                      <a:lumMod val="95000"/>
                      <a:lumOff val="5000"/>
                    </a:srgbClr>
                  </a:solidFill>
                  <a:latin typeface="Calibri" panose="020F0502020204030204" pitchFamily="34" charset="0"/>
                  <a:cs typeface="Arial" pitchFamily="34" charset="0"/>
                </a:rPr>
                <a:t>LICITACIÓN CPI (CPP /CPTI)			           [EMPRESAS]</a:t>
              </a:r>
              <a:endParaRPr lang="es-ES" sz="1400" b="1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endParaRPr>
            </a:p>
            <a:p>
              <a:pPr marL="1657350" lvl="3" indent="-285750">
                <a:spcBef>
                  <a:spcPts val="300"/>
                </a:spcBef>
                <a:spcAft>
                  <a:spcPts val="300"/>
                </a:spcAft>
                <a:buFont typeface="Wingdings" panose="05000000000000000000" pitchFamily="2" charset="2"/>
                <a:buChar char="ü"/>
                <a:defRPr/>
              </a:pPr>
              <a:r>
                <a:rPr lang="es-ES" sz="1400" b="1" dirty="0" smtClean="0">
                  <a:solidFill>
                    <a:srgbClr val="000000">
                      <a:lumMod val="95000"/>
                      <a:lumOff val="5000"/>
                    </a:srgbClr>
                  </a:solidFill>
                  <a:latin typeface="Calibri" panose="020F0502020204030204" pitchFamily="34" charset="0"/>
                  <a:cs typeface="Arial" pitchFamily="34" charset="0"/>
                </a:rPr>
                <a:t>ENTREGA DE SERVICIOS DE I+D+i		           [EMPRESAS]</a:t>
              </a:r>
            </a:p>
            <a:p>
              <a:pPr marL="2114550" lvl="4" indent="-285750"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  <a:defRPr/>
              </a:pPr>
              <a:r>
                <a:rPr lang="es-ES" sz="1400" b="1" dirty="0" smtClean="0">
                  <a:solidFill>
                    <a:srgbClr val="000000">
                      <a:lumMod val="95000"/>
                      <a:lumOff val="5000"/>
                    </a:srgbClr>
                  </a:solidFill>
                  <a:latin typeface="Calibri" panose="020F0502020204030204" pitchFamily="34" charset="0"/>
                  <a:cs typeface="Arial" pitchFamily="34" charset="0"/>
                </a:rPr>
                <a:t>Por Hitos de Certificación</a:t>
              </a:r>
            </a:p>
            <a:p>
              <a:pPr marL="2114550" lvl="4" indent="-285750"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  <a:defRPr/>
              </a:pPr>
              <a:r>
                <a:rPr lang="es-ES" sz="1400" b="1" dirty="0" smtClean="0">
                  <a:solidFill>
                    <a:srgbClr val="000000">
                      <a:lumMod val="95000"/>
                      <a:lumOff val="5000"/>
                    </a:srgbClr>
                  </a:solidFill>
                  <a:latin typeface="Calibri" panose="020F0502020204030204" pitchFamily="34" charset="0"/>
                  <a:cs typeface="Arial" pitchFamily="34" charset="0"/>
                </a:rPr>
                <a:t>Cobro por Hitos Cumplidos*</a:t>
              </a:r>
            </a:p>
            <a:p>
              <a:pPr marL="1657350" lvl="3" indent="-285750">
                <a:spcBef>
                  <a:spcPts val="300"/>
                </a:spcBef>
                <a:spcAft>
                  <a:spcPts val="300"/>
                </a:spcAft>
                <a:buFont typeface="Wingdings" panose="05000000000000000000" pitchFamily="2" charset="2"/>
                <a:buChar char="ü"/>
                <a:defRPr/>
              </a:pPr>
              <a:r>
                <a:rPr lang="es-ES" sz="1400" b="1" dirty="0" smtClean="0">
                  <a:solidFill>
                    <a:srgbClr val="000000">
                      <a:lumMod val="95000"/>
                      <a:lumOff val="5000"/>
                    </a:srgbClr>
                  </a:solidFill>
                  <a:latin typeface="Calibri" panose="020F0502020204030204" pitchFamily="34" charset="0"/>
                  <a:cs typeface="Arial" pitchFamily="34" charset="0"/>
                </a:rPr>
                <a:t>EVALUACIÓN</a:t>
              </a:r>
              <a:r>
                <a:rPr lang="es-ES" sz="1400" b="1" dirty="0">
                  <a:solidFill>
                    <a:srgbClr val="000000">
                      <a:lumMod val="95000"/>
                      <a:lumOff val="5000"/>
                    </a:srgbClr>
                  </a:solidFill>
                  <a:latin typeface="Calibri" panose="020F0502020204030204" pitchFamily="34" charset="0"/>
                  <a:cs typeface="Arial" pitchFamily="34" charset="0"/>
                </a:rPr>
                <a:t>	</a:t>
              </a:r>
              <a:r>
                <a:rPr lang="es-ES" sz="1400" b="1" dirty="0" smtClean="0">
                  <a:solidFill>
                    <a:srgbClr val="000000">
                      <a:lumMod val="95000"/>
                      <a:lumOff val="5000"/>
                    </a:srgbClr>
                  </a:solidFill>
                  <a:latin typeface="Calibri" panose="020F0502020204030204" pitchFamily="34" charset="0"/>
                  <a:cs typeface="Arial" pitchFamily="34" charset="0"/>
                </a:rPr>
                <a:t>			           [</a:t>
              </a:r>
              <a:r>
                <a:rPr lang="es-ES" sz="1400" b="1" dirty="0">
                  <a:solidFill>
                    <a:srgbClr val="000000">
                      <a:lumMod val="95000"/>
                      <a:lumOff val="5000"/>
                    </a:srgbClr>
                  </a:solidFill>
                  <a:latin typeface="Calibri" panose="020F0502020204030204" pitchFamily="34" charset="0"/>
                  <a:cs typeface="Arial" pitchFamily="34" charset="0"/>
                </a:rPr>
                <a:t>MINECO</a:t>
              </a:r>
              <a:r>
                <a:rPr lang="es-ES" sz="1400" b="1" dirty="0" smtClean="0">
                  <a:solidFill>
                    <a:srgbClr val="000000">
                      <a:lumMod val="95000"/>
                      <a:lumOff val="5000"/>
                    </a:srgbClr>
                  </a:solidFill>
                  <a:latin typeface="Calibri" panose="020F0502020204030204" pitchFamily="34" charset="0"/>
                  <a:cs typeface="Arial" pitchFamily="34" charset="0"/>
                </a:rPr>
                <a:t>]</a:t>
              </a:r>
            </a:p>
            <a:p>
              <a:pPr lvl="1">
                <a:spcBef>
                  <a:spcPts val="300"/>
                </a:spcBef>
                <a:spcAft>
                  <a:spcPts val="300"/>
                </a:spcAft>
                <a:defRPr/>
              </a:pPr>
              <a:endParaRPr lang="es-ES" sz="400" b="1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endParaRPr>
            </a:p>
            <a:p>
              <a:pPr marL="1273175" lvl="2" indent="-285750"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q"/>
                <a:defRPr/>
              </a:pPr>
              <a:r>
                <a:rPr lang="es-ES" sz="1600" b="1" dirty="0">
                  <a:solidFill>
                    <a:srgbClr val="000000">
                      <a:lumMod val="95000"/>
                      <a:lumOff val="5000"/>
                    </a:srgbClr>
                  </a:solidFill>
                  <a:latin typeface="Calibri" panose="020F0502020204030204" pitchFamily="34" charset="0"/>
                  <a:cs typeface="Arial" pitchFamily="34" charset="0"/>
                </a:rPr>
                <a:t>TRAMO </a:t>
              </a:r>
              <a:r>
                <a:rPr lang="es-ES" sz="1600" b="1" dirty="0" smtClean="0">
                  <a:solidFill>
                    <a:srgbClr val="000000">
                      <a:lumMod val="95000"/>
                      <a:lumOff val="5000"/>
                    </a:srgbClr>
                  </a:solidFill>
                  <a:latin typeface="Calibri" panose="020F0502020204030204" pitchFamily="34" charset="0"/>
                  <a:cs typeface="Arial" pitchFamily="34" charset="0"/>
                </a:rPr>
                <a:t>II: DESPLIEGUE </a:t>
              </a:r>
            </a:p>
            <a:p>
              <a:pPr marL="1657350" lvl="3" indent="-285750">
                <a:spcBef>
                  <a:spcPts val="300"/>
                </a:spcBef>
                <a:spcAft>
                  <a:spcPts val="300"/>
                </a:spcAft>
                <a:buFont typeface="Wingdings" panose="05000000000000000000" pitchFamily="2" charset="2"/>
                <a:buChar char="ü"/>
                <a:defRPr/>
              </a:pPr>
              <a:r>
                <a:rPr lang="es-ES" sz="1400" b="1" dirty="0" smtClean="0">
                  <a:solidFill>
                    <a:srgbClr val="000000">
                      <a:lumMod val="95000"/>
                      <a:lumOff val="5000"/>
                    </a:srgbClr>
                  </a:solidFill>
                  <a:latin typeface="Calibri" panose="020F0502020204030204" pitchFamily="34" charset="0"/>
                  <a:cs typeface="Arial" pitchFamily="34" charset="0"/>
                </a:rPr>
                <a:t>PROCEDIMIENTO DE ASOCIACIÓN PARA LA INNOVACIÓN**</a:t>
              </a:r>
            </a:p>
            <a:p>
              <a:pPr marL="1657350" lvl="3" indent="-285750">
                <a:spcBef>
                  <a:spcPts val="300"/>
                </a:spcBef>
                <a:spcAft>
                  <a:spcPts val="300"/>
                </a:spcAft>
                <a:buFont typeface="Wingdings" panose="05000000000000000000" pitchFamily="2" charset="2"/>
                <a:buChar char="ü"/>
                <a:defRPr/>
              </a:pPr>
              <a:r>
                <a:rPr lang="es-ES" sz="1400" b="1" dirty="0" smtClean="0">
                  <a:solidFill>
                    <a:srgbClr val="000000">
                      <a:lumMod val="95000"/>
                      <a:lumOff val="5000"/>
                    </a:srgbClr>
                  </a:solidFill>
                  <a:latin typeface="Calibri" panose="020F0502020204030204" pitchFamily="34" charset="0"/>
                  <a:cs typeface="Arial" pitchFamily="34" charset="0"/>
                </a:rPr>
                <a:t>CONTRATOS DE FABRICACIÓN, OBRAS, SUMINISTROS &amp; SERVICIOS…</a:t>
              </a:r>
            </a:p>
          </p:txBody>
        </p:sp>
      </p:grpSp>
      <p:pic>
        <p:nvPicPr>
          <p:cNvPr id="28677" name="13 Imagen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4963" y="6227763"/>
            <a:ext cx="106045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539750" y="434975"/>
            <a:ext cx="8604250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46038" tIns="44450" rIns="46038" bIns="44450"/>
          <a:lstStyle/>
          <a:p>
            <a:pPr eaLnBrk="0" hangingPunct="0">
              <a:defRPr/>
            </a:pPr>
            <a:r>
              <a:rPr lang="en-GB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COMPRA PÚBLICA INNOVADORA</a:t>
            </a:r>
            <a:endParaRPr lang="en-GB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intranet.redinterna.age/stfls/comun/logos/2011-Economia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01275" y="6098682"/>
            <a:ext cx="2482771" cy="7593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0722" name="1 CuadroTexto"/>
          <p:cNvSpPr txBox="1">
            <a:spLocks noChangeArrowheads="1"/>
          </p:cNvSpPr>
          <p:nvPr/>
        </p:nvSpPr>
        <p:spPr bwMode="auto">
          <a:xfrm>
            <a:off x="500063" y="5661025"/>
            <a:ext cx="877411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/>
            <a:r>
              <a:rPr lang="es-ES" altLang="es-ES" sz="1100">
                <a:solidFill>
                  <a:srgbClr val="0D0D0D"/>
                </a:solidFill>
                <a:latin typeface="Calibri" pitchFamily="34" charset="0"/>
              </a:rPr>
              <a:t>(*)     Extensión orientativa. La duración habrá de acomodarse a lo previsto en la futura Ley de Contratos.</a:t>
            </a:r>
          </a:p>
          <a:p>
            <a:pPr marL="0" lvl="1"/>
            <a:r>
              <a:rPr lang="es-ES" altLang="es-ES" sz="1100">
                <a:solidFill>
                  <a:srgbClr val="0D0D0D"/>
                </a:solidFill>
                <a:latin typeface="Calibri" pitchFamily="34" charset="0"/>
              </a:rPr>
              <a:t>(**)   Primer libramiento a la firma del convenio de colaboración.	                         (***) DPI. Derecho de Propiedad Industrial &amp; Intelectual.</a:t>
            </a: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500063" y="1268413"/>
            <a:ext cx="8774112" cy="460375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/>
        </p:spPr>
        <p:txBody>
          <a:bodyPr lIns="76200" tIns="38100" rIns="76200" bIns="38100">
            <a:spAutoFit/>
          </a:bodyPr>
          <a:lstStyle/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00" b="1" dirty="0">
                <a:latin typeface="Arial Narrow" pitchFamily="34" charset="0"/>
                <a:cs typeface="+mn-cs"/>
              </a:rPr>
              <a:t>	</a:t>
            </a:r>
          </a:p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400" b="1" dirty="0">
                <a:latin typeface="Arial Narrow" pitchFamily="34" charset="0"/>
                <a:cs typeface="+mn-cs"/>
              </a:rPr>
              <a:t> </a:t>
            </a:r>
            <a:r>
              <a:rPr lang="en-GB" sz="2400" b="1" dirty="0">
                <a:latin typeface="Arial Narrow" pitchFamily="34" charset="0"/>
                <a:cs typeface="+mn-cs"/>
              </a:rPr>
              <a:t>III.</a:t>
            </a:r>
            <a:r>
              <a:rPr lang="en-GB" sz="2400" b="1" dirty="0">
                <a:latin typeface="Arial Narrow" pitchFamily="34" charset="0"/>
                <a:cs typeface="+mn-cs"/>
              </a:rPr>
              <a:t>	</a:t>
            </a:r>
            <a:r>
              <a:rPr lang="en-GB" sz="2400" b="1" dirty="0">
                <a:latin typeface="Arial Narrow" pitchFamily="34" charset="0"/>
                <a:cs typeface="+mn-cs"/>
              </a:rPr>
              <a:t>INSTRUMENTACIÓN</a:t>
            </a:r>
            <a:endParaRPr lang="en-GB" sz="2400" b="1" dirty="0">
              <a:latin typeface="Arial Narrow" pitchFamily="34" charset="0"/>
              <a:cs typeface="+mn-cs"/>
            </a:endParaRPr>
          </a:p>
        </p:txBody>
      </p:sp>
      <p:grpSp>
        <p:nvGrpSpPr>
          <p:cNvPr id="30724" name="1 Grupo"/>
          <p:cNvGrpSpPr>
            <a:grpSpLocks/>
          </p:cNvGrpSpPr>
          <p:nvPr/>
        </p:nvGrpSpPr>
        <p:grpSpPr bwMode="auto">
          <a:xfrm>
            <a:off x="563563" y="1760538"/>
            <a:ext cx="8710612" cy="561975"/>
            <a:chOff x="564330" y="1818357"/>
            <a:chExt cx="8709149" cy="561692"/>
          </a:xfrm>
        </p:grpSpPr>
        <p:sp>
          <p:nvSpPr>
            <p:cNvPr id="7" name="AutoShape 10"/>
            <p:cNvSpPr>
              <a:spLocks noChangeArrowheads="1"/>
            </p:cNvSpPr>
            <p:nvPr/>
          </p:nvSpPr>
          <p:spPr bwMode="auto">
            <a:xfrm>
              <a:off x="1096053" y="1988133"/>
              <a:ext cx="8177426" cy="382395"/>
            </a:xfrm>
            <a:prstGeom prst="roundRect">
              <a:avLst>
                <a:gd name="adj" fmla="val 16667"/>
              </a:avLst>
            </a:prstGeom>
            <a:solidFill>
              <a:srgbClr val="003300">
                <a:alpha val="70000"/>
              </a:srgbClr>
            </a:solidFill>
            <a:ln>
              <a:noFill/>
            </a:ln>
            <a:effectLst/>
            <a:extLst/>
          </p:spPr>
          <p:txBody>
            <a:bodyPr lIns="76200" tIns="38100" rIns="76200" bIns="3810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2000" b="1" kern="0" dirty="0">
                <a:solidFill>
                  <a:srgbClr val="000000">
                    <a:lumMod val="95000"/>
                    <a:lumOff val="5000"/>
                  </a:srgbClr>
                </a:solidFill>
                <a:latin typeface="Verdana" pitchFamily="34" charset="0"/>
                <a:cs typeface="+mn-cs"/>
              </a:endParaRPr>
            </a:p>
          </p:txBody>
        </p:sp>
        <p:sp>
          <p:nvSpPr>
            <p:cNvPr id="13" name="Text Box 5"/>
            <p:cNvSpPr txBox="1">
              <a:spLocks noChangeArrowheads="1"/>
            </p:cNvSpPr>
            <p:nvPr/>
          </p:nvSpPr>
          <p:spPr bwMode="auto">
            <a:xfrm>
              <a:off x="564330" y="1818357"/>
              <a:ext cx="8709149" cy="5616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 lIns="36000" tIns="38100" rIns="36000" bIns="38100">
              <a:spAutoFit/>
            </a:bodyPr>
            <a:lstStyle>
              <a:lvl1pPr marL="542925" indent="-2762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8080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987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lvl="1" algn="ctr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sz="600" dirty="0" smtClean="0">
                <a:solidFill>
                  <a:schemeClr val="bg1"/>
                </a:solidFill>
                <a:latin typeface="Calibri" panose="020F0502020204030204" pitchFamily="34" charset="0"/>
                <a:cs typeface="+mn-cs"/>
              </a:endParaRPr>
            </a:p>
            <a:p>
              <a:pPr lvl="1" algn="ctr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sz="600" dirty="0">
                <a:solidFill>
                  <a:schemeClr val="bg1"/>
                </a:solidFill>
                <a:latin typeface="Calibri" panose="020F0502020204030204" pitchFamily="34" charset="0"/>
                <a:cs typeface="Arial" pitchFamily="34" charset="0"/>
              </a:endParaRPr>
            </a:p>
            <a:p>
              <a:pPr marL="1093788" lvl="1" indent="-285750"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q"/>
                <a:defRPr/>
              </a:pPr>
              <a:r>
                <a:rPr lang="es-ES" sz="1700" b="1" dirty="0">
                  <a:latin typeface="Calibri" panose="020F0502020204030204" pitchFamily="34" charset="0"/>
                  <a:cs typeface="Arial" pitchFamily="34" charset="0"/>
                </a:rPr>
                <a:t> </a:t>
              </a:r>
              <a:r>
                <a:rPr lang="es-ES" sz="1700" b="1" dirty="0" smtClean="0">
                  <a:latin typeface="Calibri" panose="020F0502020204030204" pitchFamily="34" charset="0"/>
                  <a:cs typeface="Arial" pitchFamily="34" charset="0"/>
                </a:rPr>
                <a:t>DESPLIEGUE OPERACIÓN: </a:t>
              </a:r>
              <a:r>
                <a:rPr lang="es-ES" sz="1700" b="1" dirty="0">
                  <a:latin typeface="Calibri" panose="020F0502020204030204" pitchFamily="34" charset="0"/>
                  <a:cs typeface="Arial" pitchFamily="34" charset="0"/>
                </a:rPr>
                <a:t>[TRAMO I: </a:t>
              </a:r>
              <a:r>
                <a:rPr lang="es-ES" sz="1700" b="1" dirty="0" err="1">
                  <a:latin typeface="Calibri" panose="020F0502020204030204" pitchFamily="34" charset="0"/>
                  <a:cs typeface="Arial" pitchFamily="34" charset="0"/>
                </a:rPr>
                <a:t>I+D+i</a:t>
              </a:r>
              <a:r>
                <a:rPr lang="es-ES" sz="1700" b="1" dirty="0" smtClean="0">
                  <a:latin typeface="Calibri" panose="020F0502020204030204" pitchFamily="34" charset="0"/>
                  <a:cs typeface="Arial" pitchFamily="34" charset="0"/>
                </a:rPr>
                <a:t>]</a:t>
              </a:r>
              <a:r>
                <a:rPr lang="es-ES" sz="1700" b="1" dirty="0">
                  <a:latin typeface="Calibri" panose="020F0502020204030204" pitchFamily="34" charset="0"/>
                  <a:cs typeface="Arial" pitchFamily="34" charset="0"/>
                </a:rPr>
                <a:t> + [TRAMO II: DESPLIEGUE</a:t>
              </a:r>
              <a:r>
                <a:rPr lang="es-ES" sz="1700" b="1" dirty="0" smtClean="0">
                  <a:latin typeface="Calibri" panose="020F0502020204030204" pitchFamily="34" charset="0"/>
                  <a:cs typeface="Arial" pitchFamily="34" charset="0"/>
                </a:rPr>
                <a:t>]</a:t>
              </a:r>
              <a:endParaRPr lang="es-ES" sz="1700" b="1" dirty="0">
                <a:latin typeface="Calibri" panose="020F0502020204030204" pitchFamily="34" charset="0"/>
                <a:cs typeface="Arial" pitchFamily="34" charset="0"/>
              </a:endParaRPr>
            </a:p>
          </p:txBody>
        </p:sp>
      </p:grpSp>
      <p:pic>
        <p:nvPicPr>
          <p:cNvPr id="30725" name="13 Imagen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4963" y="6227763"/>
            <a:ext cx="106045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563563" y="1863725"/>
            <a:ext cx="8710612" cy="3792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36000" tIns="38100" rIns="36000" bIns="38100">
            <a:spAutoFit/>
          </a:bodyPr>
          <a:lstStyle>
            <a:lvl1pPr marL="542925" indent="-2762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80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87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algn="ctr">
              <a:spcBef>
                <a:spcPts val="0"/>
              </a:spcBef>
              <a:spcAft>
                <a:spcPts val="0"/>
              </a:spcAft>
              <a:defRPr/>
            </a:pPr>
            <a:endParaRPr lang="es-ES" sz="600" dirty="0" smtClean="0">
              <a:solidFill>
                <a:schemeClr val="bg1"/>
              </a:solidFill>
              <a:latin typeface="Calibri" panose="020F0502020204030204" pitchFamily="34" charset="0"/>
              <a:cs typeface="+mn-cs"/>
            </a:endParaRPr>
          </a:p>
          <a:p>
            <a:pPr lvl="1">
              <a:spcBef>
                <a:spcPts val="300"/>
              </a:spcBef>
              <a:spcAft>
                <a:spcPts val="1200"/>
              </a:spcAft>
              <a:defRPr/>
            </a:pPr>
            <a:endParaRPr lang="es-ES" sz="1700" b="1" dirty="0" smtClean="0">
              <a:latin typeface="Calibri" panose="020F0502020204030204" pitchFamily="34" charset="0"/>
              <a:cs typeface="+mn-cs"/>
            </a:endParaRPr>
          </a:p>
          <a:p>
            <a:pPr marL="1657350" lvl="3" indent="-28575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PLAZOS DE EJECUCIÓN: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	- Tramo I (</a:t>
            </a:r>
            <a:r>
              <a:rPr lang="es-ES" sz="1400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I+D+i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): 2 - 4 años </a:t>
            </a:r>
          </a:p>
          <a:p>
            <a:pPr lvl="3">
              <a:spcBef>
                <a:spcPts val="600"/>
              </a:spcBef>
              <a:spcAft>
                <a:spcPts val="600"/>
              </a:spcAft>
              <a:defRPr/>
            </a:pPr>
            <a:r>
              <a:rPr lang="es-ES" sz="1400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	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+mn-cs"/>
              </a:rPr>
              <a:t>		- Tramo II (Despliegue): hasta 4 años* </a:t>
            </a:r>
          </a:p>
          <a:p>
            <a:pPr marL="1657350" lvl="3" indent="-28575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EJECUCIÓN:</a:t>
            </a:r>
            <a:r>
              <a:rPr lang="es-ES" sz="1400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	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	- Libramientos bianuales** (ejemplo: 70%; 30%)</a:t>
            </a:r>
            <a:endParaRPr lang="es-ES" sz="1400" dirty="0">
              <a:solidFill>
                <a:srgbClr val="000000">
                  <a:lumMod val="95000"/>
                  <a:lumOff val="5000"/>
                </a:srgbClr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lvl="3">
              <a:spcBef>
                <a:spcPts val="600"/>
              </a:spcBef>
              <a:spcAft>
                <a:spcPts val="600"/>
              </a:spcAft>
              <a:defRPr/>
            </a:pPr>
            <a:r>
              <a:rPr lang="es-ES" sz="1400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			- 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Libramiento condicionado a ejecución del anterior y aportaciones </a:t>
            </a:r>
            <a:endParaRPr lang="es-ES" sz="1400" dirty="0">
              <a:solidFill>
                <a:srgbClr val="000000">
                  <a:lumMod val="95000"/>
                  <a:lumOff val="5000"/>
                </a:srgbClr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marL="1657350" lvl="3" indent="-28575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es-ES" sz="14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CRITERIOS DE ADJUDICACIÓN:</a:t>
            </a:r>
            <a:r>
              <a:rPr lang="es-ES" sz="1400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	</a:t>
            </a:r>
            <a:endParaRPr lang="es-ES" sz="1400" dirty="0" smtClean="0">
              <a:solidFill>
                <a:srgbClr val="000000">
                  <a:lumMod val="95000"/>
                  <a:lumOff val="5000"/>
                </a:srgbClr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lvl="3">
              <a:spcBef>
                <a:spcPts val="60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	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- Cumplimiento Subjetivos</a:t>
            </a:r>
            <a:endParaRPr lang="es-ES" sz="1400" dirty="0">
              <a:solidFill>
                <a:srgbClr val="000000">
                  <a:lumMod val="95000"/>
                  <a:lumOff val="5000"/>
                </a:srgbClr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lvl="3">
              <a:spcBef>
                <a:spcPts val="60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	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- Criterios Objetivos: </a:t>
            </a:r>
          </a:p>
          <a:p>
            <a:pPr marL="2114550" lvl="4" indent="-28575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Precio (ejemplo: 5%) versus Oferta de Valor (incluye costes operativos)</a:t>
            </a:r>
          </a:p>
          <a:p>
            <a:pPr marL="2114550" lvl="4" indent="-28575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Participación en </a:t>
            </a:r>
            <a:r>
              <a:rPr lang="es-ES" sz="1400" dirty="0" err="1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DPIs</a:t>
            </a: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***</a:t>
            </a:r>
          </a:p>
          <a:p>
            <a:pPr marL="2114550" lvl="4" indent="-28575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s-ES" sz="1400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Calibri" panose="020F0502020204030204" pitchFamily="34" charset="0"/>
                <a:cs typeface="Arial" pitchFamily="34" charset="0"/>
              </a:rPr>
              <a:t>Nivel de rendimiento … </a:t>
            </a:r>
          </a:p>
          <a:p>
            <a:pPr lvl="1" algn="ctr">
              <a:spcBef>
                <a:spcPts val="0"/>
              </a:spcBef>
              <a:spcAft>
                <a:spcPts val="0"/>
              </a:spcAft>
              <a:defRPr/>
            </a:pPr>
            <a:endParaRPr lang="es-ES" sz="600" dirty="0">
              <a:solidFill>
                <a:schemeClr val="bg1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30727" name="AutoShape 8"/>
          <p:cNvSpPr>
            <a:spLocks noChangeArrowheads="1"/>
          </p:cNvSpPr>
          <p:nvPr/>
        </p:nvSpPr>
        <p:spPr bwMode="auto">
          <a:xfrm>
            <a:off x="2144713" y="4652963"/>
            <a:ext cx="6337300" cy="936625"/>
          </a:xfrm>
          <a:prstGeom prst="roundRect">
            <a:avLst>
              <a:gd name="adj" fmla="val 16667"/>
            </a:avLst>
          </a:prstGeom>
          <a:solidFill>
            <a:srgbClr val="0033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 lIns="76200" tIns="38100" rIns="76200" bIns="38100" anchor="ctr">
            <a:spAutoFit/>
          </a:bodyPr>
          <a:lstStyle/>
          <a:p>
            <a:endParaRPr lang="ca-ES">
              <a:solidFill>
                <a:srgbClr val="000000"/>
              </a:solidFill>
            </a:endParaRPr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539750" y="434975"/>
            <a:ext cx="8604250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46038" tIns="44450" rIns="46038" bIns="44450"/>
          <a:lstStyle/>
          <a:p>
            <a:pPr eaLnBrk="0" hangingPunct="0">
              <a:defRPr/>
            </a:pPr>
            <a:r>
              <a:rPr lang="en-GB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COMPRA PÚBLICA INNOVADORA</a:t>
            </a:r>
            <a:endParaRPr lang="en-GB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intranet.redinterna.age/stfls/comun/logos/2011-Economia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01275" y="6098682"/>
            <a:ext cx="2482771" cy="7593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1209675" y="1990725"/>
            <a:ext cx="8064500" cy="358775"/>
          </a:xfrm>
          <a:prstGeom prst="roundRect">
            <a:avLst>
              <a:gd name="adj" fmla="val 16667"/>
            </a:avLst>
          </a:prstGeom>
          <a:solidFill>
            <a:srgbClr val="333333"/>
          </a:solidFill>
          <a:ln>
            <a:noFill/>
          </a:ln>
          <a:effectLst/>
          <a:extLst/>
        </p:spPr>
        <p:txBody>
          <a:bodyPr lIns="76200" tIns="38100" rIns="76200" bIns="381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b="1" kern="0" dirty="0">
              <a:solidFill>
                <a:srgbClr val="000000">
                  <a:lumMod val="95000"/>
                  <a:lumOff val="5000"/>
                </a:srgbClr>
              </a:solidFill>
              <a:latin typeface="Verdana" pitchFamily="34" charset="0"/>
              <a:cs typeface="+mn-cs"/>
            </a:endParaRPr>
          </a:p>
        </p:txBody>
      </p:sp>
      <p:sp>
        <p:nvSpPr>
          <p:cNvPr id="15" name="AutoShape 10"/>
          <p:cNvSpPr>
            <a:spLocks noChangeArrowheads="1"/>
          </p:cNvSpPr>
          <p:nvPr/>
        </p:nvSpPr>
        <p:spPr bwMode="auto">
          <a:xfrm>
            <a:off x="1209675" y="2422525"/>
            <a:ext cx="8064500" cy="3598863"/>
          </a:xfrm>
          <a:prstGeom prst="roundRect">
            <a:avLst>
              <a:gd name="adj" fmla="val 16667"/>
            </a:avLst>
          </a:prstGeom>
          <a:solidFill>
            <a:srgbClr val="003300">
              <a:alpha val="70000"/>
            </a:srgbClr>
          </a:solidFill>
          <a:ln>
            <a:noFill/>
          </a:ln>
          <a:effectLst/>
          <a:extLst/>
        </p:spPr>
        <p:txBody>
          <a:bodyPr lIns="76200" tIns="38100" rIns="76200" bIns="381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b="1" kern="0" dirty="0">
              <a:solidFill>
                <a:srgbClr val="000000">
                  <a:lumMod val="95000"/>
                  <a:lumOff val="5000"/>
                </a:srgbClr>
              </a:solidFill>
              <a:latin typeface="Verdana" pitchFamily="34" charset="0"/>
              <a:cs typeface="+mn-cs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539750" y="1990725"/>
            <a:ext cx="8734425" cy="388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36000" tIns="38100" rIns="36000" bIns="38100">
            <a:spAutoFit/>
          </a:bodyPr>
          <a:lstStyle>
            <a:lvl1pPr marL="542925" indent="-2762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80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87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1150938" lvl="1" indent="-342900">
              <a:spcBef>
                <a:spcPct val="900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en-GB" sz="1800" b="1" u="sng" dirty="0" smtClean="0">
                <a:latin typeface="Calibri" panose="020F0502020204030204" pitchFamily="34" charset="0"/>
                <a:cs typeface="+mn-cs"/>
              </a:rPr>
              <a:t>IDENTIFICACION - </a:t>
            </a:r>
            <a:r>
              <a:rPr lang="en-GB" sz="1800" b="1" u="sng" dirty="0" err="1" smtClean="0">
                <a:latin typeface="Calibri" panose="020F0502020204030204" pitchFamily="34" charset="0"/>
                <a:cs typeface="+mn-cs"/>
              </a:rPr>
              <a:t>Necesidades</a:t>
            </a:r>
            <a:r>
              <a:rPr lang="en-GB" sz="1800" b="1" u="sng" dirty="0" smtClean="0">
                <a:latin typeface="Calibri" panose="020F0502020204030204" pitchFamily="34" charset="0"/>
                <a:cs typeface="+mn-cs"/>
              </a:rPr>
              <a:t> NO </a:t>
            </a:r>
            <a:r>
              <a:rPr lang="en-GB" sz="1800" b="1" u="sng" dirty="0" err="1" smtClean="0">
                <a:latin typeface="Calibri" panose="020F0502020204030204" pitchFamily="34" charset="0"/>
                <a:cs typeface="+mn-cs"/>
              </a:rPr>
              <a:t>Satisfechas</a:t>
            </a:r>
            <a:r>
              <a:rPr lang="en-GB" sz="1800" b="1" u="sng" dirty="0" smtClean="0">
                <a:latin typeface="Calibri" panose="020F0502020204030204" pitchFamily="34" charset="0"/>
                <a:cs typeface="+mn-cs"/>
              </a:rPr>
              <a:t> </a:t>
            </a:r>
            <a:r>
              <a:rPr lang="en-GB" sz="1800" b="1" u="sng" dirty="0" err="1" smtClean="0">
                <a:latin typeface="Calibri" panose="020F0502020204030204" pitchFamily="34" charset="0"/>
                <a:cs typeface="+mn-cs"/>
              </a:rPr>
              <a:t>por</a:t>
            </a:r>
            <a:r>
              <a:rPr lang="en-GB" sz="1800" b="1" u="sng" dirty="0" smtClean="0">
                <a:latin typeface="Calibri" panose="020F0502020204030204" pitchFamily="34" charset="0"/>
                <a:cs typeface="+mn-cs"/>
              </a:rPr>
              <a:t> el </a:t>
            </a:r>
            <a:r>
              <a:rPr lang="en-GB" sz="1800" b="1" u="sng" dirty="0">
                <a:latin typeface="Calibri" panose="020F0502020204030204" pitchFamily="34" charset="0"/>
                <a:cs typeface="+mn-cs"/>
              </a:rPr>
              <a:t>M</a:t>
            </a:r>
            <a:r>
              <a:rPr lang="en-GB" sz="1800" b="1" u="sng" dirty="0" smtClean="0">
                <a:latin typeface="Calibri" panose="020F0502020204030204" pitchFamily="34" charset="0"/>
                <a:cs typeface="+mn-cs"/>
              </a:rPr>
              <a:t>ercado:</a:t>
            </a:r>
          </a:p>
          <a:p>
            <a:pPr lvl="1" algn="ctr">
              <a:spcBef>
                <a:spcPts val="0"/>
              </a:spcBef>
              <a:spcAft>
                <a:spcPts val="0"/>
              </a:spcAft>
              <a:defRPr/>
            </a:pPr>
            <a:endParaRPr lang="en-GB" sz="600" dirty="0" smtClean="0">
              <a:solidFill>
                <a:schemeClr val="bg1"/>
              </a:solidFill>
              <a:latin typeface="Calibri" panose="020F0502020204030204" pitchFamily="34" charset="0"/>
              <a:cs typeface="+mn-cs"/>
            </a:endParaRPr>
          </a:p>
          <a:p>
            <a:pPr lvl="1" algn="ctr">
              <a:spcBef>
                <a:spcPts val="0"/>
              </a:spcBef>
              <a:spcAft>
                <a:spcPts val="0"/>
              </a:spcAft>
              <a:defRPr/>
            </a:pPr>
            <a:endParaRPr lang="en-GB" sz="600" dirty="0">
              <a:solidFill>
                <a:schemeClr val="bg1"/>
              </a:solidFill>
              <a:latin typeface="Calibri" panose="020F0502020204030204" pitchFamily="34" charset="0"/>
              <a:cs typeface="+mn-cs"/>
            </a:endParaRPr>
          </a:p>
          <a:p>
            <a:pPr lvl="1" algn="ctr">
              <a:spcBef>
                <a:spcPts val="0"/>
              </a:spcBef>
              <a:spcAft>
                <a:spcPts val="0"/>
              </a:spcAft>
              <a:defRPr/>
            </a:pPr>
            <a:endParaRPr lang="en-GB" sz="600" dirty="0" smtClean="0">
              <a:solidFill>
                <a:schemeClr val="bg1"/>
              </a:solidFill>
              <a:latin typeface="Calibri" panose="020F0502020204030204" pitchFamily="34" charset="0"/>
              <a:cs typeface="+mn-cs"/>
            </a:endParaRPr>
          </a:p>
          <a:p>
            <a:pPr marL="1150938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  <a:defRPr/>
            </a:pPr>
            <a:r>
              <a:rPr lang="en-GB" sz="1400" dirty="0" smtClean="0">
                <a:latin typeface="Calibri" panose="020F0502020204030204" pitchFamily="34" charset="0"/>
                <a:cs typeface="+mn-cs"/>
              </a:rPr>
              <a:t>     ____</a:t>
            </a:r>
            <a:r>
              <a:rPr lang="en-GB" sz="14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REDUCCION DE LA TASA DE COMORBILIDAD</a:t>
            </a:r>
            <a:r>
              <a:rPr lang="en-GB" sz="1400" dirty="0" smtClean="0">
                <a:latin typeface="Calibri" panose="020F0502020204030204" pitchFamily="34" charset="0"/>
                <a:cs typeface="+mn-cs"/>
              </a:rPr>
              <a:t>__________________________________</a:t>
            </a:r>
          </a:p>
          <a:p>
            <a:pPr marL="1273175" lvl="2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400" dirty="0" smtClean="0">
                <a:latin typeface="Calibri" panose="020F0502020204030204" pitchFamily="34" charset="0"/>
                <a:cs typeface="+mn-cs"/>
              </a:rPr>
              <a:t> MEJORA DE SERVICIO PUBLICO ESPERADA:</a:t>
            </a:r>
          </a:p>
          <a:p>
            <a:pPr marL="1714500" lvl="3" indent="-34290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GB" sz="1400" dirty="0" smtClean="0">
                <a:latin typeface="Calibri" panose="020F0502020204030204" pitchFamily="34" charset="0"/>
                <a:cs typeface="+mn-cs"/>
              </a:rPr>
              <a:t>__</a:t>
            </a:r>
            <a:r>
              <a:rPr lang="en-GB" sz="1400" b="1" dirty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%</a:t>
            </a:r>
            <a:r>
              <a:rPr lang="en-GB" sz="1400" dirty="0" smtClean="0">
                <a:latin typeface="Calibri" panose="020F0502020204030204" pitchFamily="34" charset="0"/>
                <a:cs typeface="+mn-cs"/>
              </a:rPr>
              <a:t>____  INDICADOR (</a:t>
            </a:r>
            <a:r>
              <a:rPr lang="en-GB" sz="14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OTRAS PATOLOGIAS</a:t>
            </a:r>
            <a:r>
              <a:rPr lang="en-GB" sz="1400" dirty="0" smtClean="0">
                <a:latin typeface="Calibri" panose="020F0502020204030204" pitchFamily="34" charset="0"/>
                <a:cs typeface="+mn-cs"/>
              </a:rPr>
              <a:t>):_</a:t>
            </a:r>
            <a:r>
              <a:rPr lang="en-GB" sz="1400" b="1" dirty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-</a:t>
            </a:r>
            <a:r>
              <a:rPr lang="en-GB" sz="14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 50%</a:t>
            </a:r>
            <a:r>
              <a:rPr lang="en-GB" sz="1400" dirty="0" smtClean="0">
                <a:latin typeface="Calibri" panose="020F0502020204030204" pitchFamily="34" charset="0"/>
                <a:cs typeface="+mn-cs"/>
              </a:rPr>
              <a:t>_   INDICADOR (€):_</a:t>
            </a:r>
            <a:r>
              <a:rPr lang="en-GB" sz="14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VALOR</a:t>
            </a:r>
            <a:r>
              <a:rPr lang="en-GB" sz="1400" dirty="0" smtClean="0">
                <a:latin typeface="Calibri" panose="020F0502020204030204" pitchFamily="34" charset="0"/>
                <a:cs typeface="+mn-cs"/>
              </a:rPr>
              <a:t>__</a:t>
            </a:r>
          </a:p>
          <a:p>
            <a:pPr lvl="3">
              <a:spcBef>
                <a:spcPts val="300"/>
              </a:spcBef>
              <a:spcAft>
                <a:spcPts val="300"/>
              </a:spcAft>
              <a:defRPr/>
            </a:pPr>
            <a:r>
              <a:rPr lang="en-GB" sz="1400" dirty="0" smtClean="0">
                <a:latin typeface="Calibri" panose="020F0502020204030204" pitchFamily="34" charset="0"/>
                <a:cs typeface="+mn-cs"/>
              </a:rPr>
              <a:t> </a:t>
            </a:r>
          </a:p>
          <a:p>
            <a:pPr marL="1150938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  <a:defRPr/>
            </a:pPr>
            <a:r>
              <a:rPr lang="en-GB" sz="1400" dirty="0"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GB" sz="1400" dirty="0" smtClean="0">
                <a:latin typeface="Calibri" panose="020F0502020204030204" pitchFamily="34" charset="0"/>
                <a:cs typeface="Arial" pitchFamily="34" charset="0"/>
              </a:rPr>
              <a:t>____</a:t>
            </a:r>
            <a:r>
              <a:rPr lang="en-GB" sz="14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REDUCCION DEL NÚMERO DE HORAS POR OPERACIÓN</a:t>
            </a:r>
            <a:r>
              <a:rPr lang="en-GB" sz="1400" dirty="0" smtClean="0">
                <a:latin typeface="Calibri" panose="020F0502020204030204" pitchFamily="34" charset="0"/>
                <a:cs typeface="Arial" pitchFamily="34" charset="0"/>
              </a:rPr>
              <a:t>___________________________</a:t>
            </a:r>
            <a:endParaRPr lang="en-GB" sz="1400" dirty="0">
              <a:latin typeface="Calibri" panose="020F0502020204030204" pitchFamily="34" charset="0"/>
              <a:cs typeface="Arial" pitchFamily="34" charset="0"/>
            </a:endParaRPr>
          </a:p>
          <a:p>
            <a:pPr marL="1273175" lvl="2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400" dirty="0">
                <a:latin typeface="Calibri" panose="020F0502020204030204" pitchFamily="34" charset="0"/>
                <a:cs typeface="Arial" pitchFamily="34" charset="0"/>
              </a:rPr>
              <a:t> MEJORA DE SERVICIO PUBLICO ESPERADA:</a:t>
            </a:r>
          </a:p>
          <a:p>
            <a:pPr marL="1714500" lvl="3" indent="-34290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GB" sz="1400" dirty="0" smtClean="0">
                <a:latin typeface="Calibri" panose="020F0502020204030204" pitchFamily="34" charset="0"/>
                <a:cs typeface="Arial" pitchFamily="34" charset="0"/>
              </a:rPr>
              <a:t>__</a:t>
            </a:r>
            <a:r>
              <a:rPr lang="en-GB" sz="14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HORAS POR OPERACION</a:t>
            </a:r>
            <a:r>
              <a:rPr lang="en-GB" sz="1400" dirty="0" smtClean="0">
                <a:latin typeface="Calibri" panose="020F0502020204030204" pitchFamily="34" charset="0"/>
                <a:cs typeface="Arial" pitchFamily="34" charset="0"/>
              </a:rPr>
              <a:t>____  </a:t>
            </a:r>
            <a:r>
              <a:rPr lang="en-GB" sz="1400" dirty="0">
                <a:latin typeface="Calibri" panose="020F0502020204030204" pitchFamily="34" charset="0"/>
                <a:cs typeface="Arial" pitchFamily="34" charset="0"/>
              </a:rPr>
              <a:t>INDICADOR </a:t>
            </a:r>
            <a:r>
              <a:rPr lang="en-GB" sz="1400" dirty="0" smtClean="0">
                <a:latin typeface="Calibri" panose="020F0502020204030204" pitchFamily="34" charset="0"/>
                <a:cs typeface="Arial" pitchFamily="34" charset="0"/>
              </a:rPr>
              <a:t>(</a:t>
            </a:r>
            <a:r>
              <a:rPr lang="en-GB" sz="14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Nº</a:t>
            </a:r>
            <a:r>
              <a:rPr lang="en-GB" sz="1400" dirty="0" smtClean="0">
                <a:latin typeface="Calibri" panose="020F0502020204030204" pitchFamily="34" charset="0"/>
                <a:cs typeface="Arial" pitchFamily="34" charset="0"/>
              </a:rPr>
              <a:t>):_</a:t>
            </a:r>
            <a:r>
              <a:rPr lang="en-GB" sz="1400" b="1" dirty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-</a:t>
            </a:r>
            <a:r>
              <a:rPr lang="en-GB" sz="14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GB" sz="1400" b="1" dirty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3</a:t>
            </a:r>
            <a:r>
              <a:rPr lang="en-GB" sz="14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0</a:t>
            </a:r>
            <a:r>
              <a:rPr lang="en-GB" sz="1400" b="1" dirty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%</a:t>
            </a:r>
            <a:r>
              <a:rPr lang="en-GB" sz="1400" dirty="0">
                <a:latin typeface="Calibri" panose="020F0502020204030204" pitchFamily="34" charset="0"/>
                <a:cs typeface="Arial" pitchFamily="34" charset="0"/>
              </a:rPr>
              <a:t>_   INDICADOR (€):_</a:t>
            </a:r>
            <a:r>
              <a:rPr lang="en-GB" sz="1400" b="1" dirty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VALOR</a:t>
            </a:r>
            <a:r>
              <a:rPr lang="en-GB" sz="1400" dirty="0" smtClean="0">
                <a:latin typeface="Calibri" panose="020F0502020204030204" pitchFamily="34" charset="0"/>
                <a:cs typeface="Arial" pitchFamily="34" charset="0"/>
              </a:rPr>
              <a:t>__</a:t>
            </a:r>
          </a:p>
          <a:p>
            <a:pPr marL="1714500" lvl="3" indent="-34290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endParaRPr lang="en-GB" sz="1400" dirty="0" smtClean="0">
              <a:latin typeface="Calibri" panose="020F0502020204030204" pitchFamily="34" charset="0"/>
              <a:cs typeface="Arial" pitchFamily="34" charset="0"/>
            </a:endParaRPr>
          </a:p>
          <a:p>
            <a:pPr marL="1150938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  <a:defRPr/>
            </a:pPr>
            <a:r>
              <a:rPr lang="en-GB" sz="1400" dirty="0" smtClean="0">
                <a:latin typeface="Calibri" panose="020F0502020204030204" pitchFamily="34" charset="0"/>
                <a:cs typeface="+mn-cs"/>
              </a:rPr>
              <a:t>     ________________________________________________.</a:t>
            </a:r>
            <a:endParaRPr lang="en-GB" sz="1400" dirty="0">
              <a:latin typeface="Calibri" panose="020F0502020204030204" pitchFamily="34" charset="0"/>
              <a:cs typeface="Arial" pitchFamily="34" charset="0"/>
            </a:endParaRPr>
          </a:p>
          <a:p>
            <a:pPr marL="1273175" lvl="2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400" dirty="0">
                <a:latin typeface="Calibri" panose="020F0502020204030204" pitchFamily="34" charset="0"/>
                <a:cs typeface="Arial" pitchFamily="34" charset="0"/>
              </a:rPr>
              <a:t> MEJORA DE SERVICIO PUBLICO ESPERADA:</a:t>
            </a:r>
          </a:p>
          <a:p>
            <a:pPr marL="1714500" lvl="3" indent="-34290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GB" sz="1400" dirty="0">
                <a:latin typeface="Calibri" panose="020F0502020204030204" pitchFamily="34" charset="0"/>
                <a:cs typeface="Arial" pitchFamily="34" charset="0"/>
              </a:rPr>
              <a:t>_________________________  INDICADOR ():_________   INDICADOR (€)::__________</a:t>
            </a:r>
            <a:endParaRPr lang="en-GB" sz="1400" dirty="0" smtClean="0">
              <a:latin typeface="Calibri" panose="020F0502020204030204" pitchFamily="34" charset="0"/>
              <a:cs typeface="+mn-cs"/>
            </a:endParaRPr>
          </a:p>
        </p:txBody>
      </p:sp>
      <p:pic>
        <p:nvPicPr>
          <p:cNvPr id="32773" name="9 Imagen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4963" y="6227763"/>
            <a:ext cx="106045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500063" y="1268413"/>
            <a:ext cx="8774112" cy="460375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/>
        </p:spPr>
        <p:txBody>
          <a:bodyPr lIns="76200" tIns="38100" rIns="76200" bIns="38100">
            <a:spAutoFit/>
          </a:bodyPr>
          <a:lstStyle/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00" b="1" dirty="0">
                <a:latin typeface="Arial Narrow" pitchFamily="34" charset="0"/>
                <a:cs typeface="+mn-cs"/>
              </a:rPr>
              <a:t>	</a:t>
            </a:r>
          </a:p>
          <a:p>
            <a:pPr marL="609600" indent="-6096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sz="2400" b="1" dirty="0">
                <a:latin typeface="Arial Narrow" pitchFamily="34" charset="0"/>
                <a:cs typeface="+mn-cs"/>
              </a:rPr>
              <a:t> </a:t>
            </a:r>
            <a:r>
              <a:rPr lang="en-GB" sz="2400" b="1" dirty="0">
                <a:latin typeface="Arial Narrow" pitchFamily="34" charset="0"/>
                <a:cs typeface="+mn-cs"/>
              </a:rPr>
              <a:t>IV.</a:t>
            </a:r>
            <a:r>
              <a:rPr lang="en-GB" sz="2400" b="1" dirty="0">
                <a:latin typeface="Arial Narrow" pitchFamily="34" charset="0"/>
                <a:cs typeface="+mn-cs"/>
              </a:rPr>
              <a:t>	</a:t>
            </a:r>
            <a:r>
              <a:rPr lang="en-GB" sz="2400" b="1" dirty="0">
                <a:latin typeface="Arial Narrow" pitchFamily="34" charset="0"/>
                <a:cs typeface="+mn-cs"/>
              </a:rPr>
              <a:t>EJECUCIÓN</a:t>
            </a:r>
            <a:endParaRPr lang="en-GB" sz="2400" b="1" dirty="0">
              <a:latin typeface="Arial Narrow" pitchFamily="34" charset="0"/>
              <a:cs typeface="+mn-cs"/>
            </a:endParaRPr>
          </a:p>
        </p:txBody>
      </p:sp>
      <p:sp>
        <p:nvSpPr>
          <p:cNvPr id="32775" name="1 CuadroTexto"/>
          <p:cNvSpPr txBox="1">
            <a:spLocks noChangeArrowheads="1"/>
          </p:cNvSpPr>
          <p:nvPr/>
        </p:nvSpPr>
        <p:spPr bwMode="auto">
          <a:xfrm>
            <a:off x="1352550" y="5005388"/>
            <a:ext cx="7791450" cy="800100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1400"/>
              <a:t>SE EXCLUYEN SOLICITUDES DE EQUIPAMIENTO NI ACTUACIONES DIRIGIDAS AL MANTENIMIENTO DE EQUIPOS DE INVESTIGACION. </a:t>
            </a:r>
          </a:p>
          <a:p>
            <a:pPr algn="ctr"/>
            <a:r>
              <a:rPr lang="es-ES" b="1"/>
              <a:t>EXISTEN CONVOCATORIAS ESPECIFICAS</a:t>
            </a:r>
          </a:p>
        </p:txBody>
      </p:sp>
      <p:sp>
        <p:nvSpPr>
          <p:cNvPr id="11" name="Rectangle 17"/>
          <p:cNvSpPr>
            <a:spLocks noChangeArrowheads="1"/>
          </p:cNvSpPr>
          <p:nvPr/>
        </p:nvSpPr>
        <p:spPr bwMode="auto">
          <a:xfrm>
            <a:off x="539750" y="434975"/>
            <a:ext cx="8604250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46038" tIns="44450" rIns="46038" bIns="44450"/>
          <a:lstStyle/>
          <a:p>
            <a:pPr eaLnBrk="0" hangingPunct="0">
              <a:defRPr/>
            </a:pPr>
            <a:r>
              <a:rPr lang="en-GB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COMPRA PÚBLICA INNOVADORA</a:t>
            </a:r>
            <a:endParaRPr lang="en-GB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íxel">
  <a:themeElements>
    <a:clrScheme name="Píxel 1">
      <a:dk1>
        <a:srgbClr val="0066FF"/>
      </a:dk1>
      <a:lt1>
        <a:srgbClr val="FFFFFF"/>
      </a:lt1>
      <a:dk2>
        <a:srgbClr val="000066"/>
      </a:dk2>
      <a:lt2>
        <a:srgbClr val="FFFFFF"/>
      </a:lt2>
      <a:accent1>
        <a:srgbClr val="6699FF"/>
      </a:accent1>
      <a:accent2>
        <a:srgbClr val="3333FF"/>
      </a:accent2>
      <a:accent3>
        <a:srgbClr val="AAAAB8"/>
      </a:accent3>
      <a:accent4>
        <a:srgbClr val="DADADA"/>
      </a:accent4>
      <a:accent5>
        <a:srgbClr val="B8CAFF"/>
      </a:accent5>
      <a:accent6>
        <a:srgbClr val="2D2DE7"/>
      </a:accent6>
      <a:hlink>
        <a:srgbClr val="FFCC00"/>
      </a:hlink>
      <a:folHlink>
        <a:srgbClr val="0000CC"/>
      </a:folHlink>
    </a:clrScheme>
    <a:fontScheme name="Píxel">
      <a:majorFont>
        <a:latin typeface="Souvenir Lt BT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í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íxel 1">
    <a:dk1>
      <a:srgbClr val="0066FF"/>
    </a:dk1>
    <a:lt1>
      <a:srgbClr val="FFFFFF"/>
    </a:lt1>
    <a:dk2>
      <a:srgbClr val="000066"/>
    </a:dk2>
    <a:lt2>
      <a:srgbClr val="FFFFFF"/>
    </a:lt2>
    <a:accent1>
      <a:srgbClr val="6699FF"/>
    </a:accent1>
    <a:accent2>
      <a:srgbClr val="3333FF"/>
    </a:accent2>
    <a:accent3>
      <a:srgbClr val="AAAAB8"/>
    </a:accent3>
    <a:accent4>
      <a:srgbClr val="DADADA"/>
    </a:accent4>
    <a:accent5>
      <a:srgbClr val="B8CAFF"/>
    </a:accent5>
    <a:accent6>
      <a:srgbClr val="2D2DE7"/>
    </a:accent6>
    <a:hlink>
      <a:srgbClr val="FFCC00"/>
    </a:hlink>
    <a:folHlink>
      <a:srgbClr val="0000CC"/>
    </a:folHlink>
  </a:clrScheme>
</a:themeOverride>
</file>

<file path=ppt/theme/themeOverride2.xml><?xml version="1.0" encoding="utf-8"?>
<a:themeOverride xmlns:a="http://schemas.openxmlformats.org/drawingml/2006/main">
  <a:clrScheme name="Píxel 1">
    <a:dk1>
      <a:srgbClr val="0066FF"/>
    </a:dk1>
    <a:lt1>
      <a:srgbClr val="FFFFFF"/>
    </a:lt1>
    <a:dk2>
      <a:srgbClr val="000066"/>
    </a:dk2>
    <a:lt2>
      <a:srgbClr val="FFFFFF"/>
    </a:lt2>
    <a:accent1>
      <a:srgbClr val="6699FF"/>
    </a:accent1>
    <a:accent2>
      <a:srgbClr val="3333FF"/>
    </a:accent2>
    <a:accent3>
      <a:srgbClr val="AAAAB8"/>
    </a:accent3>
    <a:accent4>
      <a:srgbClr val="DADADA"/>
    </a:accent4>
    <a:accent5>
      <a:srgbClr val="B8CAFF"/>
    </a:accent5>
    <a:accent6>
      <a:srgbClr val="2D2DE7"/>
    </a:accent6>
    <a:hlink>
      <a:srgbClr val="FFCC00"/>
    </a:hlink>
    <a:folHlink>
      <a:srgbClr val="0000CC"/>
    </a:folHlink>
  </a:clrScheme>
</a:themeOverride>
</file>

<file path=ppt/theme/themeOverride3.xml><?xml version="1.0" encoding="utf-8"?>
<a:themeOverride xmlns:a="http://schemas.openxmlformats.org/drawingml/2006/main">
  <a:clrScheme name="Píxel 1">
    <a:dk1>
      <a:srgbClr val="0066FF"/>
    </a:dk1>
    <a:lt1>
      <a:srgbClr val="FFFFFF"/>
    </a:lt1>
    <a:dk2>
      <a:srgbClr val="000066"/>
    </a:dk2>
    <a:lt2>
      <a:srgbClr val="FFFFFF"/>
    </a:lt2>
    <a:accent1>
      <a:srgbClr val="6699FF"/>
    </a:accent1>
    <a:accent2>
      <a:srgbClr val="3333FF"/>
    </a:accent2>
    <a:accent3>
      <a:srgbClr val="AAAAB8"/>
    </a:accent3>
    <a:accent4>
      <a:srgbClr val="DADADA"/>
    </a:accent4>
    <a:accent5>
      <a:srgbClr val="B8CAFF"/>
    </a:accent5>
    <a:accent6>
      <a:srgbClr val="2D2DE7"/>
    </a:accent6>
    <a:hlink>
      <a:srgbClr val="FFCC00"/>
    </a:hlink>
    <a:folHlink>
      <a:srgbClr val="0000C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17267</TotalTime>
  <Words>1503</Words>
  <Application>Microsoft Office PowerPoint</Application>
  <PresentationFormat>A4 (210 x 297 mm)</PresentationFormat>
  <Paragraphs>340</Paragraphs>
  <Slides>22</Slides>
  <Notes>22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Plantilla de diseño</vt:lpstr>
      </vt:variant>
      <vt:variant>
        <vt:i4>13</vt:i4>
      </vt:variant>
      <vt:variant>
        <vt:lpstr>Títulos de diapositiva</vt:lpstr>
      </vt:variant>
      <vt:variant>
        <vt:i4>22</vt:i4>
      </vt:variant>
    </vt:vector>
  </HeadingPairs>
  <TitlesOfParts>
    <vt:vector size="43" baseType="lpstr">
      <vt:lpstr>Charlesworth</vt:lpstr>
      <vt:lpstr>Arial</vt:lpstr>
      <vt:lpstr>Souvenir Lt BT</vt:lpstr>
      <vt:lpstr>Verdana</vt:lpstr>
      <vt:lpstr>Wingdings</vt:lpstr>
      <vt:lpstr>Times New Roman</vt:lpstr>
      <vt:lpstr>Arial Narrow</vt:lpstr>
      <vt:lpstr>Calibri</vt:lpstr>
      <vt:lpstr>Píxel</vt:lpstr>
      <vt:lpstr>Píxel</vt:lpstr>
      <vt:lpstr>Píxel</vt:lpstr>
      <vt:lpstr>Píxel</vt:lpstr>
      <vt:lpstr>Píxel</vt:lpstr>
      <vt:lpstr>Píxel</vt:lpstr>
      <vt:lpstr>Píxel</vt:lpstr>
      <vt:lpstr>Píxel</vt:lpstr>
      <vt:lpstr>Píxel</vt:lpstr>
      <vt:lpstr>Píxel</vt:lpstr>
      <vt:lpstr>Píxel</vt:lpstr>
      <vt:lpstr>Píxel</vt:lpstr>
      <vt:lpstr>Píxel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</vt:vector>
  </TitlesOfParts>
  <Company>MICINN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“Plan de medidas anticrisis”</dc:title>
  <dc:creator>MICINN</dc:creator>
  <cp:lastModifiedBy>sestudillo</cp:lastModifiedBy>
  <cp:revision>779</cp:revision>
  <cp:lastPrinted>2016-05-06T13:19:26Z</cp:lastPrinted>
  <dcterms:created xsi:type="dcterms:W3CDTF">2008-11-24T13:43:26Z</dcterms:created>
  <dcterms:modified xsi:type="dcterms:W3CDTF">2016-05-18T11:12:02Z</dcterms:modified>
</cp:coreProperties>
</file>